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99" r:id="rId3"/>
    <p:sldId id="294" r:id="rId4"/>
    <p:sldId id="274" r:id="rId5"/>
    <p:sldId id="282" r:id="rId6"/>
    <p:sldId id="311" r:id="rId7"/>
    <p:sldId id="293" r:id="rId8"/>
    <p:sldId id="295" r:id="rId9"/>
    <p:sldId id="300" r:id="rId10"/>
    <p:sldId id="296" r:id="rId11"/>
    <p:sldId id="297" r:id="rId12"/>
    <p:sldId id="301" r:id="rId13"/>
    <p:sldId id="316" r:id="rId14"/>
    <p:sldId id="260" r:id="rId15"/>
    <p:sldId id="317" r:id="rId16"/>
    <p:sldId id="302" r:id="rId17"/>
    <p:sldId id="304" r:id="rId18"/>
    <p:sldId id="303" r:id="rId19"/>
    <p:sldId id="306" r:id="rId20"/>
    <p:sldId id="307" r:id="rId21"/>
    <p:sldId id="309" r:id="rId22"/>
    <p:sldId id="310" r:id="rId23"/>
    <p:sldId id="321" r:id="rId24"/>
    <p:sldId id="284" r:id="rId25"/>
    <p:sldId id="279" r:id="rId26"/>
    <p:sldId id="298" r:id="rId27"/>
    <p:sldId id="285" r:id="rId28"/>
    <p:sldId id="283" r:id="rId29"/>
    <p:sldId id="315" r:id="rId30"/>
    <p:sldId id="313" r:id="rId31"/>
    <p:sldId id="314" r:id="rId32"/>
    <p:sldId id="312" r:id="rId33"/>
    <p:sldId id="318" r:id="rId34"/>
    <p:sldId id="319" r:id="rId35"/>
    <p:sldId id="32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20"/>
    <p:restoredTop sz="95915"/>
  </p:normalViewPr>
  <p:slideViewPr>
    <p:cSldViewPr snapToGrid="0" snapToObjects="1">
      <p:cViewPr varScale="1">
        <p:scale>
          <a:sx n="113" d="100"/>
          <a:sy n="113" d="100"/>
        </p:scale>
        <p:origin x="32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92504-FCF2-894A-B439-C43BD225E07A}" type="datetimeFigureOut">
              <a:rPr lang="en-US" smtClean="0"/>
              <a:t>6/19/21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D50C90-1ECC-FB43-A91E-E12040865EDC}" type="slidenum">
              <a:rPr lang="en-US" smtClean="0"/>
              <a:t>‹#›</a:t>
            </a:fld>
            <a:endParaRPr lang="en-US"/>
          </a:p>
        </p:txBody>
      </p:sp>
    </p:spTree>
    <p:extLst>
      <p:ext uri="{BB962C8B-B14F-4D97-AF65-F5344CB8AC3E}">
        <p14:creationId xmlns:p14="http://schemas.microsoft.com/office/powerpoint/2010/main" val="214748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7F037-3793-DE42-9DFE-A5E18FABF9A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2548E96-0147-9E4A-A38F-CFFDEC971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D8F3EFE-D593-104A-8BD5-CA9CA6F7FD5D}"/>
              </a:ext>
            </a:extLst>
          </p:cNvPr>
          <p:cNvSpPr>
            <a:spLocks noGrp="1"/>
          </p:cNvSpPr>
          <p:nvPr>
            <p:ph type="dt" sz="half" idx="10"/>
          </p:nvPr>
        </p:nvSpPr>
        <p:spPr/>
        <p:txBody>
          <a:bodyPr/>
          <a:lstStyle/>
          <a:p>
            <a:r>
              <a:rPr lang="en-GB"/>
              <a:t>08/06/2021</a:t>
            </a:r>
            <a:endParaRPr lang="en-US"/>
          </a:p>
        </p:txBody>
      </p:sp>
      <p:sp>
        <p:nvSpPr>
          <p:cNvPr id="5" name="Footer Placeholder 4">
            <a:extLst>
              <a:ext uri="{FF2B5EF4-FFF2-40B4-BE49-F238E27FC236}">
                <a16:creationId xmlns:a16="http://schemas.microsoft.com/office/drawing/2014/main" id="{46FDC63C-2D55-9C4F-AE4F-033132DDC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78ECD-F4B6-004C-BEC4-C73F54D496C3}"/>
              </a:ext>
            </a:extLst>
          </p:cNvPr>
          <p:cNvSpPr>
            <a:spLocks noGrp="1"/>
          </p:cNvSpPr>
          <p:nvPr>
            <p:ph type="sldNum" sz="quarter" idx="12"/>
          </p:nvPr>
        </p:nvSpPr>
        <p:spPr/>
        <p:txBody>
          <a:bodyPr/>
          <a:lstStyle/>
          <a:p>
            <a:fld id="{D6B64E57-7622-3348-BB6D-C1881E583E39}" type="slidenum">
              <a:rPr lang="en-US" smtClean="0"/>
              <a:t>‹#›</a:t>
            </a:fld>
            <a:endParaRPr lang="en-US"/>
          </a:p>
        </p:txBody>
      </p:sp>
    </p:spTree>
    <p:extLst>
      <p:ext uri="{BB962C8B-B14F-4D97-AF65-F5344CB8AC3E}">
        <p14:creationId xmlns:p14="http://schemas.microsoft.com/office/powerpoint/2010/main" val="257308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15244-4819-FD4D-B010-8990C68FCF9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3E1EAA6-419D-7B4A-B32C-837223C1ECE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B0E688-EC62-0048-8367-700060F40E21}"/>
              </a:ext>
            </a:extLst>
          </p:cNvPr>
          <p:cNvSpPr>
            <a:spLocks noGrp="1"/>
          </p:cNvSpPr>
          <p:nvPr>
            <p:ph type="dt" sz="half" idx="10"/>
          </p:nvPr>
        </p:nvSpPr>
        <p:spPr/>
        <p:txBody>
          <a:bodyPr/>
          <a:lstStyle/>
          <a:p>
            <a:r>
              <a:rPr lang="en-GB"/>
              <a:t>08/06/2021</a:t>
            </a:r>
            <a:endParaRPr lang="en-US"/>
          </a:p>
        </p:txBody>
      </p:sp>
      <p:sp>
        <p:nvSpPr>
          <p:cNvPr id="5" name="Footer Placeholder 4">
            <a:extLst>
              <a:ext uri="{FF2B5EF4-FFF2-40B4-BE49-F238E27FC236}">
                <a16:creationId xmlns:a16="http://schemas.microsoft.com/office/drawing/2014/main" id="{BBA69144-A7E2-1C42-A81B-9C2F77D1B9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E7379-6AF4-F34D-ABDF-7BF80D6F5CD9}"/>
              </a:ext>
            </a:extLst>
          </p:cNvPr>
          <p:cNvSpPr>
            <a:spLocks noGrp="1"/>
          </p:cNvSpPr>
          <p:nvPr>
            <p:ph type="sldNum" sz="quarter" idx="12"/>
          </p:nvPr>
        </p:nvSpPr>
        <p:spPr/>
        <p:txBody>
          <a:bodyPr/>
          <a:lstStyle/>
          <a:p>
            <a:fld id="{D6B64E57-7622-3348-BB6D-C1881E583E39}" type="slidenum">
              <a:rPr lang="en-US" smtClean="0"/>
              <a:t>‹#›</a:t>
            </a:fld>
            <a:endParaRPr lang="en-US"/>
          </a:p>
        </p:txBody>
      </p:sp>
    </p:spTree>
    <p:extLst>
      <p:ext uri="{BB962C8B-B14F-4D97-AF65-F5344CB8AC3E}">
        <p14:creationId xmlns:p14="http://schemas.microsoft.com/office/powerpoint/2010/main" val="645858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243066-5113-CA40-A323-A42E2521DF5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F357AFE-E3C2-4040-9B23-C5A011FCE2E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ED98BAA-26B1-8A40-8BAA-7566CC6C8654}"/>
              </a:ext>
            </a:extLst>
          </p:cNvPr>
          <p:cNvSpPr>
            <a:spLocks noGrp="1"/>
          </p:cNvSpPr>
          <p:nvPr>
            <p:ph type="dt" sz="half" idx="10"/>
          </p:nvPr>
        </p:nvSpPr>
        <p:spPr/>
        <p:txBody>
          <a:bodyPr/>
          <a:lstStyle/>
          <a:p>
            <a:r>
              <a:rPr lang="en-GB"/>
              <a:t>08/06/2021</a:t>
            </a:r>
            <a:endParaRPr lang="en-US"/>
          </a:p>
        </p:txBody>
      </p:sp>
      <p:sp>
        <p:nvSpPr>
          <p:cNvPr id="5" name="Footer Placeholder 4">
            <a:extLst>
              <a:ext uri="{FF2B5EF4-FFF2-40B4-BE49-F238E27FC236}">
                <a16:creationId xmlns:a16="http://schemas.microsoft.com/office/drawing/2014/main" id="{89A121A9-A3A3-B142-97C4-B25A256EC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7DC54-E114-8C45-B38C-325026B17D2D}"/>
              </a:ext>
            </a:extLst>
          </p:cNvPr>
          <p:cNvSpPr>
            <a:spLocks noGrp="1"/>
          </p:cNvSpPr>
          <p:nvPr>
            <p:ph type="sldNum" sz="quarter" idx="12"/>
          </p:nvPr>
        </p:nvSpPr>
        <p:spPr/>
        <p:txBody>
          <a:bodyPr/>
          <a:lstStyle/>
          <a:p>
            <a:fld id="{D6B64E57-7622-3348-BB6D-C1881E583E39}" type="slidenum">
              <a:rPr lang="en-US" smtClean="0"/>
              <a:t>‹#›</a:t>
            </a:fld>
            <a:endParaRPr lang="en-US"/>
          </a:p>
        </p:txBody>
      </p:sp>
    </p:spTree>
    <p:extLst>
      <p:ext uri="{BB962C8B-B14F-4D97-AF65-F5344CB8AC3E}">
        <p14:creationId xmlns:p14="http://schemas.microsoft.com/office/powerpoint/2010/main" val="324959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E00A4-354C-4C45-BA6C-D8907676950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8EB734-1B7E-ED4F-90CA-6A600630260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040E703-B126-684A-9FB9-F43947A0AFF1}"/>
              </a:ext>
            </a:extLst>
          </p:cNvPr>
          <p:cNvSpPr>
            <a:spLocks noGrp="1"/>
          </p:cNvSpPr>
          <p:nvPr>
            <p:ph type="dt" sz="half" idx="10"/>
          </p:nvPr>
        </p:nvSpPr>
        <p:spPr/>
        <p:txBody>
          <a:bodyPr/>
          <a:lstStyle/>
          <a:p>
            <a:r>
              <a:rPr lang="en-GB"/>
              <a:t>08/06/2021</a:t>
            </a:r>
            <a:endParaRPr lang="en-US"/>
          </a:p>
        </p:txBody>
      </p:sp>
      <p:sp>
        <p:nvSpPr>
          <p:cNvPr id="5" name="Footer Placeholder 4">
            <a:extLst>
              <a:ext uri="{FF2B5EF4-FFF2-40B4-BE49-F238E27FC236}">
                <a16:creationId xmlns:a16="http://schemas.microsoft.com/office/drawing/2014/main" id="{56A624BD-A49F-C044-966B-5E43C2A01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1AED7-16B9-7145-9C8E-D5B26C001E58}"/>
              </a:ext>
            </a:extLst>
          </p:cNvPr>
          <p:cNvSpPr>
            <a:spLocks noGrp="1"/>
          </p:cNvSpPr>
          <p:nvPr>
            <p:ph type="sldNum" sz="quarter" idx="12"/>
          </p:nvPr>
        </p:nvSpPr>
        <p:spPr/>
        <p:txBody>
          <a:bodyPr/>
          <a:lstStyle/>
          <a:p>
            <a:fld id="{D6B64E57-7622-3348-BB6D-C1881E583E39}" type="slidenum">
              <a:rPr lang="en-US" smtClean="0"/>
              <a:t>‹#›</a:t>
            </a:fld>
            <a:endParaRPr lang="en-US"/>
          </a:p>
        </p:txBody>
      </p:sp>
    </p:spTree>
    <p:extLst>
      <p:ext uri="{BB962C8B-B14F-4D97-AF65-F5344CB8AC3E}">
        <p14:creationId xmlns:p14="http://schemas.microsoft.com/office/powerpoint/2010/main" val="3775717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5C760-5A78-4649-BBD1-B708DFD6D86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A43CE91-740F-EE4C-8DAB-DB07BFA8BF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6FE0986-892B-A44F-B857-8365B90864BD}"/>
              </a:ext>
            </a:extLst>
          </p:cNvPr>
          <p:cNvSpPr>
            <a:spLocks noGrp="1"/>
          </p:cNvSpPr>
          <p:nvPr>
            <p:ph type="dt" sz="half" idx="10"/>
          </p:nvPr>
        </p:nvSpPr>
        <p:spPr/>
        <p:txBody>
          <a:bodyPr/>
          <a:lstStyle/>
          <a:p>
            <a:r>
              <a:rPr lang="en-GB"/>
              <a:t>08/06/2021</a:t>
            </a:r>
            <a:endParaRPr lang="en-US"/>
          </a:p>
        </p:txBody>
      </p:sp>
      <p:sp>
        <p:nvSpPr>
          <p:cNvPr id="5" name="Footer Placeholder 4">
            <a:extLst>
              <a:ext uri="{FF2B5EF4-FFF2-40B4-BE49-F238E27FC236}">
                <a16:creationId xmlns:a16="http://schemas.microsoft.com/office/drawing/2014/main" id="{C9466BA5-03BA-564B-8B5D-B029B1D4E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F4541-6BC7-AE49-B76B-2AA3B948AFC8}"/>
              </a:ext>
            </a:extLst>
          </p:cNvPr>
          <p:cNvSpPr>
            <a:spLocks noGrp="1"/>
          </p:cNvSpPr>
          <p:nvPr>
            <p:ph type="sldNum" sz="quarter" idx="12"/>
          </p:nvPr>
        </p:nvSpPr>
        <p:spPr/>
        <p:txBody>
          <a:bodyPr/>
          <a:lstStyle/>
          <a:p>
            <a:fld id="{D6B64E57-7622-3348-BB6D-C1881E583E39}" type="slidenum">
              <a:rPr lang="en-US" smtClean="0"/>
              <a:t>‹#›</a:t>
            </a:fld>
            <a:endParaRPr lang="en-US"/>
          </a:p>
        </p:txBody>
      </p:sp>
    </p:spTree>
    <p:extLst>
      <p:ext uri="{BB962C8B-B14F-4D97-AF65-F5344CB8AC3E}">
        <p14:creationId xmlns:p14="http://schemas.microsoft.com/office/powerpoint/2010/main" val="3400409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A9DBD-81AB-C047-8155-179A9F74699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763FB4F-CB31-0047-904C-C2866B86613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2C8BD89-05C6-734C-993C-B2746A8C75C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44A5F56-0143-7241-A645-82153D2EFF72}"/>
              </a:ext>
            </a:extLst>
          </p:cNvPr>
          <p:cNvSpPr>
            <a:spLocks noGrp="1"/>
          </p:cNvSpPr>
          <p:nvPr>
            <p:ph type="dt" sz="half" idx="10"/>
          </p:nvPr>
        </p:nvSpPr>
        <p:spPr/>
        <p:txBody>
          <a:bodyPr/>
          <a:lstStyle/>
          <a:p>
            <a:r>
              <a:rPr lang="en-GB"/>
              <a:t>08/06/2021</a:t>
            </a:r>
            <a:endParaRPr lang="en-US"/>
          </a:p>
        </p:txBody>
      </p:sp>
      <p:sp>
        <p:nvSpPr>
          <p:cNvPr id="6" name="Footer Placeholder 5">
            <a:extLst>
              <a:ext uri="{FF2B5EF4-FFF2-40B4-BE49-F238E27FC236}">
                <a16:creationId xmlns:a16="http://schemas.microsoft.com/office/drawing/2014/main" id="{7BE86C2B-5510-4B4D-A2A7-D19C584604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8E22FA-706D-FA4C-AA9F-01173D889094}"/>
              </a:ext>
            </a:extLst>
          </p:cNvPr>
          <p:cNvSpPr>
            <a:spLocks noGrp="1"/>
          </p:cNvSpPr>
          <p:nvPr>
            <p:ph type="sldNum" sz="quarter" idx="12"/>
          </p:nvPr>
        </p:nvSpPr>
        <p:spPr/>
        <p:txBody>
          <a:bodyPr/>
          <a:lstStyle/>
          <a:p>
            <a:fld id="{D6B64E57-7622-3348-BB6D-C1881E583E39}" type="slidenum">
              <a:rPr lang="en-US" smtClean="0"/>
              <a:t>‹#›</a:t>
            </a:fld>
            <a:endParaRPr lang="en-US"/>
          </a:p>
        </p:txBody>
      </p:sp>
    </p:spTree>
    <p:extLst>
      <p:ext uri="{BB962C8B-B14F-4D97-AF65-F5344CB8AC3E}">
        <p14:creationId xmlns:p14="http://schemas.microsoft.com/office/powerpoint/2010/main" val="3975087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D77D1-8D0F-B94A-93B6-843AB8358E2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5CAA479-9293-7140-85E0-4D2E4DD4BC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82E3D7-2620-5E46-85A9-26D66656871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27D3A3D-B0F3-0247-8185-6C8F3A2E2D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CE4A4E1-E889-3242-8C9E-E418E841140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2D25B43-126C-354F-9BA3-2CB2DCDE6C49}"/>
              </a:ext>
            </a:extLst>
          </p:cNvPr>
          <p:cNvSpPr>
            <a:spLocks noGrp="1"/>
          </p:cNvSpPr>
          <p:nvPr>
            <p:ph type="dt" sz="half" idx="10"/>
          </p:nvPr>
        </p:nvSpPr>
        <p:spPr/>
        <p:txBody>
          <a:bodyPr/>
          <a:lstStyle/>
          <a:p>
            <a:r>
              <a:rPr lang="en-GB"/>
              <a:t>08/06/2021</a:t>
            </a:r>
            <a:endParaRPr lang="en-US"/>
          </a:p>
        </p:txBody>
      </p:sp>
      <p:sp>
        <p:nvSpPr>
          <p:cNvPr id="8" name="Footer Placeholder 7">
            <a:extLst>
              <a:ext uri="{FF2B5EF4-FFF2-40B4-BE49-F238E27FC236}">
                <a16:creationId xmlns:a16="http://schemas.microsoft.com/office/drawing/2014/main" id="{805C6D88-2D36-1144-B40A-28FB5904D4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9FD437-1860-EA4C-9A6C-3CB5F38AA53D}"/>
              </a:ext>
            </a:extLst>
          </p:cNvPr>
          <p:cNvSpPr>
            <a:spLocks noGrp="1"/>
          </p:cNvSpPr>
          <p:nvPr>
            <p:ph type="sldNum" sz="quarter" idx="12"/>
          </p:nvPr>
        </p:nvSpPr>
        <p:spPr/>
        <p:txBody>
          <a:bodyPr/>
          <a:lstStyle/>
          <a:p>
            <a:fld id="{D6B64E57-7622-3348-BB6D-C1881E583E39}" type="slidenum">
              <a:rPr lang="en-US" smtClean="0"/>
              <a:t>‹#›</a:t>
            </a:fld>
            <a:endParaRPr lang="en-US"/>
          </a:p>
        </p:txBody>
      </p:sp>
    </p:spTree>
    <p:extLst>
      <p:ext uri="{BB962C8B-B14F-4D97-AF65-F5344CB8AC3E}">
        <p14:creationId xmlns:p14="http://schemas.microsoft.com/office/powerpoint/2010/main" val="3598908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F667D-3BEA-CE4C-B553-67E470386DA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6DB0DCB-572B-3A4E-95B9-B42A4A90E9CA}"/>
              </a:ext>
            </a:extLst>
          </p:cNvPr>
          <p:cNvSpPr>
            <a:spLocks noGrp="1"/>
          </p:cNvSpPr>
          <p:nvPr>
            <p:ph type="dt" sz="half" idx="10"/>
          </p:nvPr>
        </p:nvSpPr>
        <p:spPr/>
        <p:txBody>
          <a:bodyPr/>
          <a:lstStyle/>
          <a:p>
            <a:r>
              <a:rPr lang="en-GB"/>
              <a:t>08/06/2021</a:t>
            </a:r>
            <a:endParaRPr lang="en-US"/>
          </a:p>
        </p:txBody>
      </p:sp>
      <p:sp>
        <p:nvSpPr>
          <p:cNvPr id="4" name="Footer Placeholder 3">
            <a:extLst>
              <a:ext uri="{FF2B5EF4-FFF2-40B4-BE49-F238E27FC236}">
                <a16:creationId xmlns:a16="http://schemas.microsoft.com/office/drawing/2014/main" id="{113C32BC-6570-074B-A522-10F56CC1DC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235573-39AC-914D-8B13-5CE87157BC62}"/>
              </a:ext>
            </a:extLst>
          </p:cNvPr>
          <p:cNvSpPr>
            <a:spLocks noGrp="1"/>
          </p:cNvSpPr>
          <p:nvPr>
            <p:ph type="sldNum" sz="quarter" idx="12"/>
          </p:nvPr>
        </p:nvSpPr>
        <p:spPr/>
        <p:txBody>
          <a:bodyPr/>
          <a:lstStyle/>
          <a:p>
            <a:fld id="{D6B64E57-7622-3348-BB6D-C1881E583E39}" type="slidenum">
              <a:rPr lang="en-US" smtClean="0"/>
              <a:t>‹#›</a:t>
            </a:fld>
            <a:endParaRPr lang="en-US"/>
          </a:p>
        </p:txBody>
      </p:sp>
    </p:spTree>
    <p:extLst>
      <p:ext uri="{BB962C8B-B14F-4D97-AF65-F5344CB8AC3E}">
        <p14:creationId xmlns:p14="http://schemas.microsoft.com/office/powerpoint/2010/main" val="1315816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75947-55B4-F84A-82E4-5643B32691A6}"/>
              </a:ext>
            </a:extLst>
          </p:cNvPr>
          <p:cNvSpPr>
            <a:spLocks noGrp="1"/>
          </p:cNvSpPr>
          <p:nvPr>
            <p:ph type="dt" sz="half" idx="10"/>
          </p:nvPr>
        </p:nvSpPr>
        <p:spPr/>
        <p:txBody>
          <a:bodyPr/>
          <a:lstStyle/>
          <a:p>
            <a:r>
              <a:rPr lang="en-GB"/>
              <a:t>08/06/2021</a:t>
            </a:r>
            <a:endParaRPr lang="en-US"/>
          </a:p>
        </p:txBody>
      </p:sp>
      <p:sp>
        <p:nvSpPr>
          <p:cNvPr id="3" name="Footer Placeholder 2">
            <a:extLst>
              <a:ext uri="{FF2B5EF4-FFF2-40B4-BE49-F238E27FC236}">
                <a16:creationId xmlns:a16="http://schemas.microsoft.com/office/drawing/2014/main" id="{8613D5A6-AB76-D44E-A086-F9BD603528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432205-9A1B-874B-9E9C-FABB8825029B}"/>
              </a:ext>
            </a:extLst>
          </p:cNvPr>
          <p:cNvSpPr>
            <a:spLocks noGrp="1"/>
          </p:cNvSpPr>
          <p:nvPr>
            <p:ph type="sldNum" sz="quarter" idx="12"/>
          </p:nvPr>
        </p:nvSpPr>
        <p:spPr/>
        <p:txBody>
          <a:bodyPr/>
          <a:lstStyle/>
          <a:p>
            <a:fld id="{D6B64E57-7622-3348-BB6D-C1881E583E39}" type="slidenum">
              <a:rPr lang="en-US" smtClean="0"/>
              <a:t>‹#›</a:t>
            </a:fld>
            <a:endParaRPr lang="en-US"/>
          </a:p>
        </p:txBody>
      </p:sp>
    </p:spTree>
    <p:extLst>
      <p:ext uri="{BB962C8B-B14F-4D97-AF65-F5344CB8AC3E}">
        <p14:creationId xmlns:p14="http://schemas.microsoft.com/office/powerpoint/2010/main" val="463765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3E322-B5FE-1D40-811C-16704A5DE26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0E6BCDB-2DBE-964E-B44B-4A9473B57F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53510CA-BB1B-BD49-A9AA-A6D3111DAF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43A1F66-FDE8-8048-9AF0-A402A1280C4F}"/>
              </a:ext>
            </a:extLst>
          </p:cNvPr>
          <p:cNvSpPr>
            <a:spLocks noGrp="1"/>
          </p:cNvSpPr>
          <p:nvPr>
            <p:ph type="dt" sz="half" idx="10"/>
          </p:nvPr>
        </p:nvSpPr>
        <p:spPr/>
        <p:txBody>
          <a:bodyPr/>
          <a:lstStyle/>
          <a:p>
            <a:r>
              <a:rPr lang="en-GB"/>
              <a:t>08/06/2021</a:t>
            </a:r>
            <a:endParaRPr lang="en-US"/>
          </a:p>
        </p:txBody>
      </p:sp>
      <p:sp>
        <p:nvSpPr>
          <p:cNvPr id="6" name="Footer Placeholder 5">
            <a:extLst>
              <a:ext uri="{FF2B5EF4-FFF2-40B4-BE49-F238E27FC236}">
                <a16:creationId xmlns:a16="http://schemas.microsoft.com/office/drawing/2014/main" id="{0E7BADEC-2F6C-BE4B-BC57-04DF7DE54C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48B92-029D-794B-B484-0860DAA7CEF5}"/>
              </a:ext>
            </a:extLst>
          </p:cNvPr>
          <p:cNvSpPr>
            <a:spLocks noGrp="1"/>
          </p:cNvSpPr>
          <p:nvPr>
            <p:ph type="sldNum" sz="quarter" idx="12"/>
          </p:nvPr>
        </p:nvSpPr>
        <p:spPr/>
        <p:txBody>
          <a:bodyPr/>
          <a:lstStyle/>
          <a:p>
            <a:fld id="{D6B64E57-7622-3348-BB6D-C1881E583E39}" type="slidenum">
              <a:rPr lang="en-US" smtClean="0"/>
              <a:t>‹#›</a:t>
            </a:fld>
            <a:endParaRPr lang="en-US"/>
          </a:p>
        </p:txBody>
      </p:sp>
    </p:spTree>
    <p:extLst>
      <p:ext uri="{BB962C8B-B14F-4D97-AF65-F5344CB8AC3E}">
        <p14:creationId xmlns:p14="http://schemas.microsoft.com/office/powerpoint/2010/main" val="86449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896F-A8C2-5445-A51B-29BEFA06AB6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42CDF44-535C-F44D-B7AF-EE701D85B4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C3A151-BF76-8B43-93A3-31540FB96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B8BAC72-EF03-CB47-AC13-2A5CC9CAF879}"/>
              </a:ext>
            </a:extLst>
          </p:cNvPr>
          <p:cNvSpPr>
            <a:spLocks noGrp="1"/>
          </p:cNvSpPr>
          <p:nvPr>
            <p:ph type="dt" sz="half" idx="10"/>
          </p:nvPr>
        </p:nvSpPr>
        <p:spPr/>
        <p:txBody>
          <a:bodyPr/>
          <a:lstStyle/>
          <a:p>
            <a:r>
              <a:rPr lang="en-GB"/>
              <a:t>08/06/2021</a:t>
            </a:r>
            <a:endParaRPr lang="en-US"/>
          </a:p>
        </p:txBody>
      </p:sp>
      <p:sp>
        <p:nvSpPr>
          <p:cNvPr id="6" name="Footer Placeholder 5">
            <a:extLst>
              <a:ext uri="{FF2B5EF4-FFF2-40B4-BE49-F238E27FC236}">
                <a16:creationId xmlns:a16="http://schemas.microsoft.com/office/drawing/2014/main" id="{9A290C8B-A3DC-DE40-9E68-2E20D85BD9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5D406A-BC60-FA4C-AE20-F332A5796BC7}"/>
              </a:ext>
            </a:extLst>
          </p:cNvPr>
          <p:cNvSpPr>
            <a:spLocks noGrp="1"/>
          </p:cNvSpPr>
          <p:nvPr>
            <p:ph type="sldNum" sz="quarter" idx="12"/>
          </p:nvPr>
        </p:nvSpPr>
        <p:spPr/>
        <p:txBody>
          <a:bodyPr/>
          <a:lstStyle/>
          <a:p>
            <a:fld id="{D6B64E57-7622-3348-BB6D-C1881E583E39}" type="slidenum">
              <a:rPr lang="en-US" smtClean="0"/>
              <a:t>‹#›</a:t>
            </a:fld>
            <a:endParaRPr lang="en-US"/>
          </a:p>
        </p:txBody>
      </p:sp>
    </p:spTree>
    <p:extLst>
      <p:ext uri="{BB962C8B-B14F-4D97-AF65-F5344CB8AC3E}">
        <p14:creationId xmlns:p14="http://schemas.microsoft.com/office/powerpoint/2010/main" val="1395989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51C8BA-C4FE-3841-98BA-8A0FB75F69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16534BC-C049-B349-931E-7F89470B58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9424B95-BE90-654F-8FC2-C7196450C6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08/06/2021</a:t>
            </a:r>
            <a:endParaRPr lang="en-US"/>
          </a:p>
        </p:txBody>
      </p:sp>
      <p:sp>
        <p:nvSpPr>
          <p:cNvPr id="5" name="Footer Placeholder 4">
            <a:extLst>
              <a:ext uri="{FF2B5EF4-FFF2-40B4-BE49-F238E27FC236}">
                <a16:creationId xmlns:a16="http://schemas.microsoft.com/office/drawing/2014/main" id="{73D7803E-F7DB-EE4D-AFF0-9DC633073D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6B18B8-1846-0544-9616-FC7167E6B3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64E57-7622-3348-BB6D-C1881E583E39}" type="slidenum">
              <a:rPr lang="en-US" smtClean="0"/>
              <a:t>‹#›</a:t>
            </a:fld>
            <a:endParaRPr lang="en-US"/>
          </a:p>
        </p:txBody>
      </p:sp>
    </p:spTree>
    <p:extLst>
      <p:ext uri="{BB962C8B-B14F-4D97-AF65-F5344CB8AC3E}">
        <p14:creationId xmlns:p14="http://schemas.microsoft.com/office/powerpoint/2010/main" val="3132927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8C009-20F8-B54E-9BAE-048C93BD3539}"/>
              </a:ext>
            </a:extLst>
          </p:cNvPr>
          <p:cNvSpPr>
            <a:spLocks noGrp="1"/>
          </p:cNvSpPr>
          <p:nvPr>
            <p:ph type="ctrTitle"/>
          </p:nvPr>
        </p:nvSpPr>
        <p:spPr>
          <a:xfrm>
            <a:off x="6468016" y="585217"/>
            <a:ext cx="4885784" cy="3199020"/>
          </a:xfrm>
        </p:spPr>
        <p:txBody>
          <a:bodyPr>
            <a:normAutofit/>
          </a:bodyPr>
          <a:lstStyle/>
          <a:p>
            <a:pPr algn="l"/>
            <a:r>
              <a:rPr lang="en-US" sz="4800" b="1" u="sng" dirty="0"/>
              <a:t>Cranleigh RFC Annual AGM 2021</a:t>
            </a:r>
          </a:p>
        </p:txBody>
      </p:sp>
      <p:sp>
        <p:nvSpPr>
          <p:cNvPr id="3" name="Subtitle 2">
            <a:extLst>
              <a:ext uri="{FF2B5EF4-FFF2-40B4-BE49-F238E27FC236}">
                <a16:creationId xmlns:a16="http://schemas.microsoft.com/office/drawing/2014/main" id="{561CD00C-4F7A-6B4C-A022-DC5B0ABC0F0D}"/>
              </a:ext>
            </a:extLst>
          </p:cNvPr>
          <p:cNvSpPr>
            <a:spLocks noGrp="1"/>
          </p:cNvSpPr>
          <p:nvPr>
            <p:ph type="subTitle" idx="1"/>
          </p:nvPr>
        </p:nvSpPr>
        <p:spPr>
          <a:xfrm>
            <a:off x="6468016" y="3994549"/>
            <a:ext cx="4885784" cy="2196638"/>
          </a:xfrm>
        </p:spPr>
        <p:txBody>
          <a:bodyPr>
            <a:normAutofit/>
          </a:bodyPr>
          <a:lstStyle/>
          <a:p>
            <a:pPr algn="l"/>
            <a:endParaRPr lang="en-US" b="1" u="sng" dirty="0"/>
          </a:p>
          <a:p>
            <a:pPr algn="l"/>
            <a:r>
              <a:rPr lang="en-US" b="1" u="sng" dirty="0"/>
              <a:t>Wednesday 9</a:t>
            </a:r>
            <a:r>
              <a:rPr lang="en-US" b="1" u="sng" baseline="30000" dirty="0"/>
              <a:t>th </a:t>
            </a:r>
            <a:r>
              <a:rPr lang="en-US" b="1" u="sng" dirty="0"/>
              <a:t> June 2021</a:t>
            </a:r>
          </a:p>
        </p:txBody>
      </p:sp>
      <p:pic>
        <p:nvPicPr>
          <p:cNvPr id="5" name="Picture 4" descr="A picture containing drawing&#10;&#10;Description automatically generated">
            <a:extLst>
              <a:ext uri="{FF2B5EF4-FFF2-40B4-BE49-F238E27FC236}">
                <a16:creationId xmlns:a16="http://schemas.microsoft.com/office/drawing/2014/main" id="{719196D0-F249-6D46-8E56-997F6B619E14}"/>
              </a:ext>
            </a:extLst>
          </p:cNvPr>
          <p:cNvPicPr>
            <a:picLocks noChangeAspect="1"/>
          </p:cNvPicPr>
          <p:nvPr/>
        </p:nvPicPr>
        <p:blipFill rotWithShape="1">
          <a:blip r:embed="rId2"/>
          <a:srcRect t="4779" r="2" b="30"/>
          <a:stretch/>
        </p:blipFill>
        <p:spPr>
          <a:xfrm>
            <a:off x="755018" y="585216"/>
            <a:ext cx="4990977" cy="5605970"/>
          </a:xfrm>
          <a:prstGeom prst="rect">
            <a:avLst/>
          </a:prstGeom>
        </p:spPr>
      </p:pic>
    </p:spTree>
    <p:extLst>
      <p:ext uri="{BB962C8B-B14F-4D97-AF65-F5344CB8AC3E}">
        <p14:creationId xmlns:p14="http://schemas.microsoft.com/office/powerpoint/2010/main" val="1069950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254026" y="147357"/>
            <a:ext cx="9404450" cy="9918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u="sng" dirty="0"/>
              <a:t>President’s Address - Gareth Stingemore </a:t>
            </a:r>
          </a:p>
        </p:txBody>
      </p:sp>
      <p:pic>
        <p:nvPicPr>
          <p:cNvPr id="3" name="Picture 2" descr="Diagram&#10;&#10;Description automatically generated">
            <a:extLst>
              <a:ext uri="{FF2B5EF4-FFF2-40B4-BE49-F238E27FC236}">
                <a16:creationId xmlns:a16="http://schemas.microsoft.com/office/drawing/2014/main" id="{8745706D-BA4B-0E47-A767-FFCA85D51E69}"/>
              </a:ext>
            </a:extLst>
          </p:cNvPr>
          <p:cNvPicPr>
            <a:picLocks noChangeAspect="1"/>
          </p:cNvPicPr>
          <p:nvPr/>
        </p:nvPicPr>
        <p:blipFill>
          <a:blip r:embed="rId3"/>
          <a:stretch>
            <a:fillRect/>
          </a:stretch>
        </p:blipFill>
        <p:spPr>
          <a:xfrm>
            <a:off x="0" y="1139252"/>
            <a:ext cx="10158413" cy="5718748"/>
          </a:xfrm>
          <a:prstGeom prst="rect">
            <a:avLst/>
          </a:prstGeom>
        </p:spPr>
      </p:pic>
    </p:spTree>
    <p:extLst>
      <p:ext uri="{BB962C8B-B14F-4D97-AF65-F5344CB8AC3E}">
        <p14:creationId xmlns:p14="http://schemas.microsoft.com/office/powerpoint/2010/main" val="333726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254026" y="147357"/>
            <a:ext cx="9404450" cy="9918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u="sng" dirty="0"/>
              <a:t>President’s Address - Gareth Stingemore </a:t>
            </a:r>
          </a:p>
        </p:txBody>
      </p:sp>
      <p:pic>
        <p:nvPicPr>
          <p:cNvPr id="4" name="Picture 3" descr="Diagram&#10;&#10;Description automatically generated">
            <a:extLst>
              <a:ext uri="{FF2B5EF4-FFF2-40B4-BE49-F238E27FC236}">
                <a16:creationId xmlns:a16="http://schemas.microsoft.com/office/drawing/2014/main" id="{A5453E14-A950-F44C-B40C-F01651BED134}"/>
              </a:ext>
            </a:extLst>
          </p:cNvPr>
          <p:cNvPicPr>
            <a:picLocks noChangeAspect="1"/>
          </p:cNvPicPr>
          <p:nvPr/>
        </p:nvPicPr>
        <p:blipFill>
          <a:blip r:embed="rId3"/>
          <a:stretch>
            <a:fillRect/>
          </a:stretch>
        </p:blipFill>
        <p:spPr>
          <a:xfrm>
            <a:off x="296763" y="927569"/>
            <a:ext cx="9861650" cy="5783073"/>
          </a:xfrm>
          <a:prstGeom prst="rect">
            <a:avLst/>
          </a:prstGeom>
        </p:spPr>
      </p:pic>
    </p:spTree>
    <p:extLst>
      <p:ext uri="{BB962C8B-B14F-4D97-AF65-F5344CB8AC3E}">
        <p14:creationId xmlns:p14="http://schemas.microsoft.com/office/powerpoint/2010/main" val="186421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254026" y="147357"/>
            <a:ext cx="9404450" cy="9918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u="sng" dirty="0"/>
              <a:t>President’s Address - Gareth Stingemore </a:t>
            </a:r>
          </a:p>
        </p:txBody>
      </p:sp>
      <p:pic>
        <p:nvPicPr>
          <p:cNvPr id="8" name="Picture 7" descr="A picture containing grass, tree, outdoor, sky&#10;&#10;Description automatically generated">
            <a:extLst>
              <a:ext uri="{FF2B5EF4-FFF2-40B4-BE49-F238E27FC236}">
                <a16:creationId xmlns:a16="http://schemas.microsoft.com/office/drawing/2014/main" id="{C24E00A3-2CA4-3E47-B021-4162854F8E7D}"/>
              </a:ext>
            </a:extLst>
          </p:cNvPr>
          <p:cNvPicPr>
            <a:picLocks noChangeAspect="1"/>
          </p:cNvPicPr>
          <p:nvPr/>
        </p:nvPicPr>
        <p:blipFill>
          <a:blip r:embed="rId3"/>
          <a:stretch>
            <a:fillRect/>
          </a:stretch>
        </p:blipFill>
        <p:spPr>
          <a:xfrm>
            <a:off x="296763" y="1244183"/>
            <a:ext cx="9648042" cy="5106316"/>
          </a:xfrm>
          <a:prstGeom prst="rect">
            <a:avLst/>
          </a:prstGeom>
        </p:spPr>
      </p:pic>
    </p:spTree>
    <p:extLst>
      <p:ext uri="{BB962C8B-B14F-4D97-AF65-F5344CB8AC3E}">
        <p14:creationId xmlns:p14="http://schemas.microsoft.com/office/powerpoint/2010/main" val="19615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8" name="Title 1">
            <a:extLst>
              <a:ext uri="{FF2B5EF4-FFF2-40B4-BE49-F238E27FC236}">
                <a16:creationId xmlns:a16="http://schemas.microsoft.com/office/drawing/2014/main" id="{2356203C-31E9-AB43-91E6-D2DD85DA0417}"/>
              </a:ext>
            </a:extLst>
          </p:cNvPr>
          <p:cNvSpPr>
            <a:spLocks noGrp="1"/>
          </p:cNvSpPr>
          <p:nvPr>
            <p:ph type="title"/>
          </p:nvPr>
        </p:nvSpPr>
        <p:spPr>
          <a:xfrm>
            <a:off x="1424978" y="18255"/>
            <a:ext cx="9342043" cy="1325563"/>
          </a:xfrm>
        </p:spPr>
        <p:txBody>
          <a:bodyPr>
            <a:normAutofit/>
          </a:bodyPr>
          <a:lstStyle/>
          <a:p>
            <a:pPr algn="ctr"/>
            <a:r>
              <a:rPr lang="en-US" b="1" u="sng" dirty="0"/>
              <a:t>Meeting From Last AGM </a:t>
            </a:r>
            <a:endParaRPr lang="en-GB" b="1" u="sng" dirty="0"/>
          </a:p>
        </p:txBody>
      </p:sp>
      <p:sp>
        <p:nvSpPr>
          <p:cNvPr id="9" name="Content Placeholder 2">
            <a:extLst>
              <a:ext uri="{FF2B5EF4-FFF2-40B4-BE49-F238E27FC236}">
                <a16:creationId xmlns:a16="http://schemas.microsoft.com/office/drawing/2014/main" id="{AAB03C38-C1F5-B343-A12D-292BB860A9DB}"/>
              </a:ext>
            </a:extLst>
          </p:cNvPr>
          <p:cNvSpPr>
            <a:spLocks noGrp="1"/>
          </p:cNvSpPr>
          <p:nvPr>
            <p:ph idx="1"/>
          </p:nvPr>
        </p:nvSpPr>
        <p:spPr>
          <a:xfrm>
            <a:off x="838200" y="1603948"/>
            <a:ext cx="10515600" cy="4573015"/>
          </a:xfrm>
        </p:spPr>
        <p:txBody>
          <a:bodyPr anchor="ctr">
            <a:normAutofit/>
          </a:bodyPr>
          <a:lstStyle/>
          <a:p>
            <a:pPr marL="0" indent="0">
              <a:buNone/>
            </a:pPr>
            <a:r>
              <a:rPr lang="en-US" sz="2400" dirty="0"/>
              <a:t>Proposer:</a:t>
            </a:r>
          </a:p>
          <a:p>
            <a:pPr marL="0" indent="0">
              <a:buNone/>
            </a:pPr>
            <a:r>
              <a:rPr lang="en-US" sz="2400" dirty="0"/>
              <a:t>Seconder:</a:t>
            </a:r>
          </a:p>
          <a:p>
            <a:pPr marL="0" indent="0">
              <a:buNone/>
            </a:pPr>
            <a:endParaRPr lang="en-US" sz="2400" dirty="0"/>
          </a:p>
          <a:p>
            <a:pPr marL="0" indent="0">
              <a:buNone/>
            </a:pPr>
            <a:r>
              <a:rPr lang="en-US" sz="2400" dirty="0"/>
              <a:t>Those in favor:</a:t>
            </a:r>
          </a:p>
          <a:p>
            <a:pPr marL="0" indent="0">
              <a:buNone/>
            </a:pPr>
            <a:r>
              <a:rPr lang="en-US" sz="2400" dirty="0"/>
              <a:t>Those against:</a:t>
            </a:r>
          </a:p>
          <a:p>
            <a:pPr marL="0" indent="0">
              <a:buNone/>
            </a:pPr>
            <a:endParaRPr lang="en-US" sz="2400" dirty="0"/>
          </a:p>
          <a:p>
            <a:pPr marL="0" indent="0">
              <a:buNone/>
            </a:pPr>
            <a:r>
              <a:rPr lang="en-US" sz="2400" dirty="0"/>
              <a:t>www.cranleighrugbyclub.co.uk/annual-general-meeting  </a:t>
            </a:r>
          </a:p>
        </p:txBody>
      </p:sp>
    </p:spTree>
    <p:extLst>
      <p:ext uri="{BB962C8B-B14F-4D97-AF65-F5344CB8AC3E}">
        <p14:creationId xmlns:p14="http://schemas.microsoft.com/office/powerpoint/2010/main" val="398451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EB1E-F923-044D-8C2D-C5AA35658E6C}"/>
              </a:ext>
            </a:extLst>
          </p:cNvPr>
          <p:cNvSpPr>
            <a:spLocks noGrp="1"/>
          </p:cNvSpPr>
          <p:nvPr>
            <p:ph type="title"/>
          </p:nvPr>
        </p:nvSpPr>
        <p:spPr>
          <a:xfrm>
            <a:off x="1393775" y="-309766"/>
            <a:ext cx="9404450" cy="1676603"/>
          </a:xfrm>
        </p:spPr>
        <p:txBody>
          <a:bodyPr>
            <a:normAutofit/>
          </a:bodyPr>
          <a:lstStyle/>
          <a:p>
            <a:pPr algn="ctr"/>
            <a:r>
              <a:rPr lang="en-US" b="1" u="sng" dirty="0"/>
              <a:t>Nominations for 21/22 Club Committee  </a:t>
            </a:r>
          </a:p>
        </p:txBody>
      </p:sp>
      <p:sp>
        <p:nvSpPr>
          <p:cNvPr id="10" name="Content Placeholder 9">
            <a:extLst>
              <a:ext uri="{FF2B5EF4-FFF2-40B4-BE49-F238E27FC236}">
                <a16:creationId xmlns:a16="http://schemas.microsoft.com/office/drawing/2014/main" id="{25D17692-8F69-4D07-B7FE-963093492D62}"/>
              </a:ext>
            </a:extLst>
          </p:cNvPr>
          <p:cNvSpPr>
            <a:spLocks noGrp="1"/>
          </p:cNvSpPr>
          <p:nvPr>
            <p:ph idx="1"/>
          </p:nvPr>
        </p:nvSpPr>
        <p:spPr>
          <a:xfrm>
            <a:off x="460251" y="1366724"/>
            <a:ext cx="4457491" cy="4367535"/>
          </a:xfrm>
        </p:spPr>
        <p:txBody>
          <a:bodyPr>
            <a:noAutofit/>
          </a:bodyPr>
          <a:lstStyle/>
          <a:p>
            <a:pPr marL="0" indent="0">
              <a:buNone/>
            </a:pPr>
            <a:r>
              <a:rPr lang="en-GB" sz="2400" b="1" dirty="0"/>
              <a:t>President:</a:t>
            </a:r>
            <a:r>
              <a:rPr lang="en-GB" sz="2400" dirty="0"/>
              <a:t> Gareth Stingemore </a:t>
            </a:r>
            <a:br>
              <a:rPr lang="en-GB" sz="2400" dirty="0"/>
            </a:br>
            <a:r>
              <a:rPr lang="en-GB" sz="2400" b="1" dirty="0"/>
              <a:t>Chairman: </a:t>
            </a:r>
            <a:r>
              <a:rPr lang="en-GB" sz="2400" dirty="0"/>
              <a:t>Toby Eves </a:t>
            </a:r>
            <a:br>
              <a:rPr lang="en-GB" sz="2400" dirty="0"/>
            </a:br>
            <a:r>
              <a:rPr lang="en-GB" sz="2400" b="1" dirty="0"/>
              <a:t>Vice-Chairman: </a:t>
            </a:r>
            <a:r>
              <a:rPr lang="en-GB" sz="2400" dirty="0"/>
              <a:t>Paul Mahon </a:t>
            </a:r>
            <a:br>
              <a:rPr lang="en-GB" sz="2400" dirty="0"/>
            </a:br>
            <a:r>
              <a:rPr lang="en-GB" sz="2400" b="1" dirty="0"/>
              <a:t>Mini and Youth Chairman</a:t>
            </a:r>
            <a:r>
              <a:rPr lang="en-GB" sz="2400" dirty="0"/>
              <a:t>: Paul Denyer </a:t>
            </a:r>
            <a:br>
              <a:rPr lang="en-GB" sz="2400" dirty="0"/>
            </a:br>
            <a:r>
              <a:rPr lang="en-GB" sz="2400" b="1" dirty="0"/>
              <a:t>Treasurer: </a:t>
            </a:r>
            <a:r>
              <a:rPr lang="en-GB" sz="2400" dirty="0"/>
              <a:t>Mike Chapman</a:t>
            </a:r>
            <a:br>
              <a:rPr lang="en-GB" sz="2400" dirty="0"/>
            </a:br>
            <a:r>
              <a:rPr lang="en-GB" sz="2400" b="1" dirty="0" err="1"/>
              <a:t>Hon.Secretary</a:t>
            </a:r>
            <a:r>
              <a:rPr lang="en-GB" sz="2400" b="1" dirty="0"/>
              <a:t>: </a:t>
            </a:r>
            <a:r>
              <a:rPr lang="en-GB" sz="2400" dirty="0"/>
              <a:t>Amanda Newman Parsons</a:t>
            </a:r>
          </a:p>
          <a:p>
            <a:pPr marL="0" indent="0">
              <a:buNone/>
            </a:pPr>
            <a:r>
              <a:rPr lang="en-GB" sz="2400" b="1" dirty="0">
                <a:solidFill>
                  <a:srgbClr val="FF0000"/>
                </a:solidFill>
              </a:rPr>
              <a:t>Membership Secretary: Vacant</a:t>
            </a:r>
          </a:p>
          <a:p>
            <a:pPr marL="0" indent="0">
              <a:buNone/>
            </a:pPr>
            <a:r>
              <a:rPr lang="en-GB" sz="2400" b="1" dirty="0"/>
              <a:t>Bar Secretary:</a:t>
            </a:r>
            <a:r>
              <a:rPr lang="en-GB" sz="2400" dirty="0"/>
              <a:t> Paul Mahon </a:t>
            </a:r>
            <a:br>
              <a:rPr lang="en-GB" sz="2400" dirty="0"/>
            </a:br>
            <a:endParaRPr lang="en-US" sz="2400" u="sng" dirty="0">
              <a:solidFill>
                <a:srgbClr val="FF0000"/>
              </a:solidFill>
            </a:endParaRPr>
          </a:p>
        </p:txBody>
      </p:sp>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3" name="Rectangle 2">
            <a:extLst>
              <a:ext uri="{FF2B5EF4-FFF2-40B4-BE49-F238E27FC236}">
                <a16:creationId xmlns:a16="http://schemas.microsoft.com/office/drawing/2014/main" id="{96253581-C90D-C540-8372-61CD8CBEEEE4}"/>
              </a:ext>
            </a:extLst>
          </p:cNvPr>
          <p:cNvSpPr/>
          <p:nvPr/>
        </p:nvSpPr>
        <p:spPr>
          <a:xfrm>
            <a:off x="4917742" y="1366724"/>
            <a:ext cx="6096000" cy="4154984"/>
          </a:xfrm>
          <a:prstGeom prst="rect">
            <a:avLst/>
          </a:prstGeom>
        </p:spPr>
        <p:txBody>
          <a:bodyPr>
            <a:spAutoFit/>
          </a:bodyPr>
          <a:lstStyle/>
          <a:p>
            <a:r>
              <a:rPr lang="en-GB" sz="2400" b="1" dirty="0"/>
              <a:t>VP's Secretary: </a:t>
            </a:r>
            <a:r>
              <a:rPr lang="en-GB" sz="2400" dirty="0"/>
              <a:t>Rob Wheeler</a:t>
            </a:r>
            <a:br>
              <a:rPr lang="en-GB" sz="2400" dirty="0"/>
            </a:br>
            <a:r>
              <a:rPr lang="en-GB" sz="2400" b="1" dirty="0"/>
              <a:t>Communications Secretary: </a:t>
            </a:r>
            <a:r>
              <a:rPr lang="en-GB" sz="2400" dirty="0"/>
              <a:t>Nick Hendy</a:t>
            </a:r>
            <a:br>
              <a:rPr lang="en-GB" sz="2400" dirty="0"/>
            </a:br>
            <a:r>
              <a:rPr lang="en-GB" sz="2400" b="1" dirty="0"/>
              <a:t>Grounds Secretary: </a:t>
            </a:r>
            <a:r>
              <a:rPr lang="en-GB" sz="2400" dirty="0"/>
              <a:t>Simon Killick </a:t>
            </a:r>
            <a:br>
              <a:rPr lang="en-GB" sz="2400" dirty="0"/>
            </a:br>
            <a:r>
              <a:rPr lang="en-GB" sz="2400" b="1" dirty="0">
                <a:solidFill>
                  <a:srgbClr val="FF0000"/>
                </a:solidFill>
              </a:rPr>
              <a:t>2nd XV Captain:</a:t>
            </a:r>
            <a:r>
              <a:rPr lang="en-GB" sz="2400" dirty="0">
                <a:solidFill>
                  <a:srgbClr val="FF0000"/>
                </a:solidFill>
              </a:rPr>
              <a:t> Vacant  </a:t>
            </a:r>
            <a:br>
              <a:rPr lang="en-GB" sz="2400" dirty="0"/>
            </a:br>
            <a:r>
              <a:rPr lang="en-GB" sz="2400" b="1" dirty="0"/>
              <a:t>Vets XV Captain:</a:t>
            </a:r>
            <a:r>
              <a:rPr lang="en-GB" sz="2400" dirty="0"/>
              <a:t> Gareth Stingemore </a:t>
            </a:r>
            <a:br>
              <a:rPr lang="en-GB" sz="2400" dirty="0"/>
            </a:br>
            <a:r>
              <a:rPr lang="en-GB" sz="2400" b="1" dirty="0"/>
              <a:t>Vet Team Manager: </a:t>
            </a:r>
            <a:r>
              <a:rPr lang="en-GB" sz="2400" dirty="0"/>
              <a:t>Rob Wheeler</a:t>
            </a:r>
            <a:br>
              <a:rPr lang="en-GB" sz="2400" dirty="0"/>
            </a:br>
            <a:r>
              <a:rPr lang="en-GB" sz="2400" b="1" dirty="0">
                <a:solidFill>
                  <a:srgbClr val="FF0000"/>
                </a:solidFill>
              </a:rPr>
              <a:t>Fixtures Secretary:</a:t>
            </a:r>
            <a:r>
              <a:rPr lang="en-GB" sz="2400" dirty="0">
                <a:solidFill>
                  <a:srgbClr val="FF0000"/>
                </a:solidFill>
              </a:rPr>
              <a:t> Vacant </a:t>
            </a:r>
            <a:br>
              <a:rPr lang="en-GB" sz="2400" dirty="0"/>
            </a:br>
            <a:r>
              <a:rPr lang="en-GB" sz="2400" b="1" dirty="0">
                <a:solidFill>
                  <a:srgbClr val="FF0000"/>
                </a:solidFill>
              </a:rPr>
              <a:t>Events and Social Secretary</a:t>
            </a:r>
            <a:r>
              <a:rPr lang="en-GB" sz="2400" dirty="0">
                <a:solidFill>
                  <a:srgbClr val="FF0000"/>
                </a:solidFill>
              </a:rPr>
              <a:t>: Vacant  </a:t>
            </a:r>
            <a:br>
              <a:rPr lang="en-GB" sz="2400" dirty="0"/>
            </a:br>
            <a:r>
              <a:rPr lang="en-GB" sz="2400" b="1" dirty="0"/>
              <a:t>Fundraising and Sponsorship Secretary: </a:t>
            </a:r>
            <a:r>
              <a:rPr lang="en-GB" sz="2400" dirty="0"/>
              <a:t>Gareth Stingemore</a:t>
            </a:r>
            <a:br>
              <a:rPr lang="en-GB" sz="2400" dirty="0"/>
            </a:br>
            <a:r>
              <a:rPr lang="en-GB" sz="2400" b="1" dirty="0"/>
              <a:t>Safeguarding Officer:</a:t>
            </a:r>
            <a:r>
              <a:rPr lang="en-GB" sz="2400" dirty="0"/>
              <a:t> James Moore </a:t>
            </a:r>
            <a:endParaRPr lang="en-US" sz="2400" dirty="0"/>
          </a:p>
        </p:txBody>
      </p:sp>
    </p:spTree>
    <p:extLst>
      <p:ext uri="{BB962C8B-B14F-4D97-AF65-F5344CB8AC3E}">
        <p14:creationId xmlns:p14="http://schemas.microsoft.com/office/powerpoint/2010/main" val="388039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8" name="Title 1">
            <a:extLst>
              <a:ext uri="{FF2B5EF4-FFF2-40B4-BE49-F238E27FC236}">
                <a16:creationId xmlns:a16="http://schemas.microsoft.com/office/drawing/2014/main" id="{2356203C-31E9-AB43-91E6-D2DD85DA0417}"/>
              </a:ext>
            </a:extLst>
          </p:cNvPr>
          <p:cNvSpPr>
            <a:spLocks noGrp="1"/>
          </p:cNvSpPr>
          <p:nvPr>
            <p:ph type="title"/>
          </p:nvPr>
        </p:nvSpPr>
        <p:spPr>
          <a:xfrm>
            <a:off x="1424978" y="18255"/>
            <a:ext cx="9342043" cy="1325563"/>
          </a:xfrm>
        </p:spPr>
        <p:txBody>
          <a:bodyPr>
            <a:normAutofit/>
          </a:bodyPr>
          <a:lstStyle/>
          <a:p>
            <a:pPr algn="ctr"/>
            <a:r>
              <a:rPr lang="en-US" b="1" u="sng" dirty="0"/>
              <a:t>Election of Officers </a:t>
            </a:r>
            <a:endParaRPr lang="en-GB" b="1" u="sng" dirty="0"/>
          </a:p>
        </p:txBody>
      </p:sp>
      <p:sp>
        <p:nvSpPr>
          <p:cNvPr id="9" name="Content Placeholder 2">
            <a:extLst>
              <a:ext uri="{FF2B5EF4-FFF2-40B4-BE49-F238E27FC236}">
                <a16:creationId xmlns:a16="http://schemas.microsoft.com/office/drawing/2014/main" id="{AAB03C38-C1F5-B343-A12D-292BB860A9DB}"/>
              </a:ext>
            </a:extLst>
          </p:cNvPr>
          <p:cNvSpPr>
            <a:spLocks noGrp="1"/>
          </p:cNvSpPr>
          <p:nvPr>
            <p:ph idx="1"/>
          </p:nvPr>
        </p:nvSpPr>
        <p:spPr>
          <a:xfrm>
            <a:off x="838200" y="1603948"/>
            <a:ext cx="10515600" cy="4573015"/>
          </a:xfrm>
        </p:spPr>
        <p:txBody>
          <a:bodyPr anchor="ctr">
            <a:normAutofit/>
          </a:bodyPr>
          <a:lstStyle/>
          <a:p>
            <a:pPr marL="0" indent="0">
              <a:buNone/>
            </a:pPr>
            <a:r>
              <a:rPr lang="en-US" sz="2400" dirty="0"/>
              <a:t>Proposer:</a:t>
            </a:r>
          </a:p>
          <a:p>
            <a:pPr marL="0" indent="0">
              <a:buNone/>
            </a:pPr>
            <a:r>
              <a:rPr lang="en-US" sz="2400" dirty="0"/>
              <a:t>Seconder:</a:t>
            </a:r>
          </a:p>
          <a:p>
            <a:pPr marL="0" indent="0">
              <a:buNone/>
            </a:pPr>
            <a:endParaRPr lang="en-US" sz="2400" dirty="0"/>
          </a:p>
          <a:p>
            <a:pPr marL="0" indent="0">
              <a:buNone/>
            </a:pPr>
            <a:r>
              <a:rPr lang="en-US" sz="2400" dirty="0"/>
              <a:t>Those in favor:</a:t>
            </a:r>
          </a:p>
          <a:p>
            <a:pPr marL="0" indent="0">
              <a:buNone/>
            </a:pPr>
            <a:r>
              <a:rPr lang="en-US" sz="2400" dirty="0"/>
              <a:t>Those against:</a:t>
            </a:r>
          </a:p>
          <a:p>
            <a:pPr marL="0" indent="0">
              <a:buNone/>
            </a:pPr>
            <a:endParaRPr lang="en-US" sz="2400" dirty="0"/>
          </a:p>
          <a:p>
            <a:pPr marL="0" indent="0">
              <a:buNone/>
            </a:pPr>
            <a:r>
              <a:rPr lang="en-US" sz="2400" dirty="0"/>
              <a:t>www.cranleighrugbyclub.co.uk/annual-general-meeting  </a:t>
            </a:r>
          </a:p>
        </p:txBody>
      </p:sp>
    </p:spTree>
    <p:extLst>
      <p:ext uri="{BB962C8B-B14F-4D97-AF65-F5344CB8AC3E}">
        <p14:creationId xmlns:p14="http://schemas.microsoft.com/office/powerpoint/2010/main" val="30775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186072" y="0"/>
            <a:ext cx="9404450" cy="116796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a:t>Finance for 20/21 </a:t>
            </a:r>
            <a:br>
              <a:rPr lang="en-US" b="1" u="sng" dirty="0"/>
            </a:br>
            <a:r>
              <a:rPr lang="en-US" b="1" u="sng" dirty="0"/>
              <a:t>Year end 31/03/21</a:t>
            </a:r>
            <a:r>
              <a:rPr lang="en-GB" b="1" u="sng" dirty="0"/>
              <a:t> </a:t>
            </a:r>
            <a:r>
              <a:rPr lang="en-US" b="1" u="sng" dirty="0"/>
              <a:t>– Mike Chapman</a:t>
            </a:r>
          </a:p>
        </p:txBody>
      </p:sp>
      <p:sp>
        <p:nvSpPr>
          <p:cNvPr id="9" name="Content Placeholder 2">
            <a:extLst>
              <a:ext uri="{FF2B5EF4-FFF2-40B4-BE49-F238E27FC236}">
                <a16:creationId xmlns:a16="http://schemas.microsoft.com/office/drawing/2014/main" id="{76644FDC-2BF5-104F-AA98-1BF0237D66E0}"/>
              </a:ext>
            </a:extLst>
          </p:cNvPr>
          <p:cNvSpPr>
            <a:spLocks noGrp="1"/>
          </p:cNvSpPr>
          <p:nvPr>
            <p:ph idx="1"/>
          </p:nvPr>
        </p:nvSpPr>
        <p:spPr>
          <a:xfrm>
            <a:off x="838200" y="1167962"/>
            <a:ext cx="10515600" cy="5009001"/>
          </a:xfrm>
        </p:spPr>
        <p:txBody>
          <a:bodyPr anchor="ctr">
            <a:normAutofit/>
          </a:bodyPr>
          <a:lstStyle/>
          <a:p>
            <a:r>
              <a:rPr lang="en-US" dirty="0"/>
              <a:t>Profit and Loss Headlines</a:t>
            </a:r>
          </a:p>
          <a:p>
            <a:pPr lvl="1"/>
            <a:r>
              <a:rPr lang="en-US" dirty="0"/>
              <a:t>Operating Bar Turnover		2021		2020</a:t>
            </a:r>
          </a:p>
          <a:p>
            <a:pPr lvl="2"/>
            <a:r>
              <a:rPr lang="en-US" dirty="0"/>
              <a:t>Operating Income bar		 £  7,469		 £45,362	</a:t>
            </a:r>
          </a:p>
          <a:p>
            <a:pPr lvl="2"/>
            <a:r>
              <a:rPr lang="en-US" dirty="0"/>
              <a:t>Cost of Sales			</a:t>
            </a:r>
            <a:r>
              <a:rPr lang="en-US" dirty="0">
                <a:solidFill>
                  <a:srgbClr val="FF0000"/>
                </a:solidFill>
              </a:rPr>
              <a:t>-£11,069		-£37,797</a:t>
            </a:r>
          </a:p>
          <a:p>
            <a:pPr lvl="2"/>
            <a:r>
              <a:rPr lang="en-US" dirty="0"/>
              <a:t>Gross Profit on Bar		</a:t>
            </a:r>
            <a:r>
              <a:rPr lang="en-US" u="sng" dirty="0">
                <a:solidFill>
                  <a:srgbClr val="FF0000"/>
                </a:solidFill>
              </a:rPr>
              <a:t>-£  3,620	</a:t>
            </a:r>
            <a:r>
              <a:rPr lang="en-US" dirty="0">
                <a:solidFill>
                  <a:srgbClr val="FF0000"/>
                </a:solidFill>
              </a:rPr>
              <a:t>	</a:t>
            </a:r>
            <a:r>
              <a:rPr lang="en-US" u="sng" dirty="0"/>
              <a:t>£  7,565</a:t>
            </a:r>
          </a:p>
          <a:p>
            <a:pPr lvl="2"/>
            <a:r>
              <a:rPr lang="en-US" dirty="0"/>
              <a:t>Admin Expenses</a:t>
            </a:r>
            <a:r>
              <a:rPr lang="en-US" dirty="0">
                <a:solidFill>
                  <a:srgbClr val="FF0000"/>
                </a:solidFill>
              </a:rPr>
              <a:t>		-£55,301		-£79,307</a:t>
            </a:r>
          </a:p>
          <a:p>
            <a:pPr lvl="2"/>
            <a:r>
              <a:rPr lang="en-US" dirty="0"/>
              <a:t>Operating Loss 			</a:t>
            </a:r>
            <a:r>
              <a:rPr lang="en-US" u="sng" dirty="0">
                <a:solidFill>
                  <a:srgbClr val="FF0000"/>
                </a:solidFill>
              </a:rPr>
              <a:t>-£58,921	</a:t>
            </a:r>
            <a:r>
              <a:rPr lang="en-US" dirty="0">
                <a:solidFill>
                  <a:srgbClr val="FF0000"/>
                </a:solidFill>
              </a:rPr>
              <a:t>	-£71,742</a:t>
            </a:r>
            <a:endParaRPr lang="en-US" u="sng" dirty="0">
              <a:solidFill>
                <a:srgbClr val="FF0000"/>
              </a:solidFill>
            </a:endParaRPr>
          </a:p>
          <a:p>
            <a:pPr lvl="2"/>
            <a:r>
              <a:rPr lang="en-US" dirty="0"/>
              <a:t>Other Income (subs, Grants)	£76,352 		£66,952</a:t>
            </a:r>
          </a:p>
          <a:p>
            <a:pPr lvl="2"/>
            <a:r>
              <a:rPr lang="en-US" dirty="0"/>
              <a:t>Profit and Loss for Financial Year 	£17,431		</a:t>
            </a:r>
            <a:r>
              <a:rPr lang="en-US" dirty="0">
                <a:solidFill>
                  <a:srgbClr val="FF0000"/>
                </a:solidFill>
              </a:rPr>
              <a:t>-£4,790</a:t>
            </a:r>
          </a:p>
          <a:p>
            <a:r>
              <a:rPr lang="en-US" sz="2000" dirty="0"/>
              <a:t>Cash Position</a:t>
            </a:r>
          </a:p>
          <a:p>
            <a:pPr lvl="1"/>
            <a:r>
              <a:rPr lang="en-US" sz="2000" dirty="0"/>
              <a:t>30/05/20	: £17,432</a:t>
            </a:r>
          </a:p>
          <a:p>
            <a:pPr lvl="1"/>
            <a:r>
              <a:rPr lang="en-US" sz="2000" dirty="0"/>
              <a:t>30/05/21	: £73,989</a:t>
            </a:r>
          </a:p>
          <a:p>
            <a:pPr lvl="1"/>
            <a:r>
              <a:rPr lang="en-US" sz="2000" dirty="0"/>
              <a:t>07/06/21	: £110,000 including £20k in reserve and M+J funds</a:t>
            </a:r>
          </a:p>
          <a:p>
            <a:pPr marL="0" indent="0">
              <a:buNone/>
            </a:pPr>
            <a:endParaRPr lang="en-US" sz="2400" dirty="0"/>
          </a:p>
        </p:txBody>
      </p:sp>
    </p:spTree>
    <p:extLst>
      <p:ext uri="{BB962C8B-B14F-4D97-AF65-F5344CB8AC3E}">
        <p14:creationId xmlns:p14="http://schemas.microsoft.com/office/powerpoint/2010/main" val="184367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186072" y="0"/>
            <a:ext cx="9404450" cy="116796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a:t>Balance Sheet 30/05/21</a:t>
            </a:r>
            <a:r>
              <a:rPr lang="en-GB" b="1" u="sng" dirty="0"/>
              <a:t> </a:t>
            </a:r>
            <a:r>
              <a:rPr lang="en-US" b="1" u="sng" dirty="0"/>
              <a:t>– Mike Chapman</a:t>
            </a:r>
          </a:p>
        </p:txBody>
      </p:sp>
      <p:sp>
        <p:nvSpPr>
          <p:cNvPr id="8" name="Content Placeholder 2">
            <a:extLst>
              <a:ext uri="{FF2B5EF4-FFF2-40B4-BE49-F238E27FC236}">
                <a16:creationId xmlns:a16="http://schemas.microsoft.com/office/drawing/2014/main" id="{C075515F-2476-914C-A894-9E44359EAA89}"/>
              </a:ext>
            </a:extLst>
          </p:cNvPr>
          <p:cNvSpPr>
            <a:spLocks noGrp="1"/>
          </p:cNvSpPr>
          <p:nvPr>
            <p:ph idx="1"/>
          </p:nvPr>
        </p:nvSpPr>
        <p:spPr/>
        <p:txBody>
          <a:bodyPr anchor="ctr">
            <a:normAutofit fontScale="85000" lnSpcReduction="20000"/>
          </a:bodyPr>
          <a:lstStyle/>
          <a:p>
            <a:pPr marL="0" indent="0">
              <a:buNone/>
            </a:pPr>
            <a:endParaRPr lang="en-US" sz="2400" dirty="0"/>
          </a:p>
          <a:p>
            <a:pPr marL="0" indent="0">
              <a:buNone/>
            </a:pPr>
            <a:r>
              <a:rPr lang="en-US" sz="2200" dirty="0"/>
              <a:t>			2021			2020</a:t>
            </a:r>
          </a:p>
          <a:p>
            <a:pPr marL="0" indent="0">
              <a:buNone/>
            </a:pPr>
            <a:r>
              <a:rPr lang="en-US" sz="2200" dirty="0"/>
              <a:t>Fixed Assets			£46,727			£57,654</a:t>
            </a:r>
          </a:p>
          <a:p>
            <a:pPr marL="0" indent="0">
              <a:buNone/>
            </a:pPr>
            <a:r>
              <a:rPr lang="en-US" sz="2200" dirty="0"/>
              <a:t>Current Assets</a:t>
            </a:r>
          </a:p>
          <a:p>
            <a:pPr marL="0" indent="0">
              <a:buNone/>
            </a:pPr>
            <a:r>
              <a:rPr lang="en-US" sz="2200" dirty="0"/>
              <a:t>	Stocks		525			3,791</a:t>
            </a:r>
          </a:p>
          <a:p>
            <a:pPr marL="0" indent="0">
              <a:buNone/>
            </a:pPr>
            <a:r>
              <a:rPr lang="en-US" sz="2200" dirty="0"/>
              <a:t>	Debtors		3,090			5,296</a:t>
            </a:r>
          </a:p>
          <a:p>
            <a:pPr marL="0" indent="0">
              <a:buNone/>
            </a:pPr>
            <a:r>
              <a:rPr lang="en-US" sz="2200" dirty="0"/>
              <a:t>	Cash		</a:t>
            </a:r>
            <a:r>
              <a:rPr lang="en-US" sz="2200" u="sng" dirty="0"/>
              <a:t>73,989</a:t>
            </a:r>
            <a:r>
              <a:rPr lang="en-US" sz="2200" dirty="0"/>
              <a:t>			</a:t>
            </a:r>
            <a:r>
              <a:rPr lang="en-US" sz="2200" u="sng" dirty="0"/>
              <a:t>17,432</a:t>
            </a:r>
          </a:p>
          <a:p>
            <a:pPr marL="0" indent="0">
              <a:buNone/>
            </a:pPr>
            <a:r>
              <a:rPr lang="en-US" sz="2200" dirty="0"/>
              <a:t>			81,618			26,519	</a:t>
            </a:r>
          </a:p>
          <a:p>
            <a:pPr marL="0" indent="0">
              <a:buNone/>
            </a:pPr>
            <a:endParaRPr lang="en-US" sz="2200" dirty="0"/>
          </a:p>
          <a:p>
            <a:pPr marL="0" indent="0">
              <a:buNone/>
            </a:pPr>
            <a:r>
              <a:rPr lang="en-US" sz="2200" dirty="0"/>
              <a:t>Creditors		</a:t>
            </a:r>
            <a:r>
              <a:rPr lang="en-US" sz="2200" u="sng" dirty="0"/>
              <a:t>25,007</a:t>
            </a:r>
            <a:r>
              <a:rPr lang="en-US" sz="2200" dirty="0"/>
              <a:t>			</a:t>
            </a:r>
            <a:r>
              <a:rPr lang="en-US" sz="2200" u="sng" dirty="0"/>
              <a:t>2,280</a:t>
            </a:r>
          </a:p>
          <a:p>
            <a:pPr marL="0" indent="0">
              <a:buNone/>
            </a:pPr>
            <a:endParaRPr lang="en-US" sz="2200" dirty="0"/>
          </a:p>
          <a:p>
            <a:pPr marL="0" indent="0">
              <a:buNone/>
            </a:pPr>
            <a:r>
              <a:rPr lang="en-US" sz="2200" dirty="0"/>
              <a:t>Net Current Assets		</a:t>
            </a:r>
            <a:r>
              <a:rPr lang="en-US" sz="2200" u="sng" dirty="0"/>
              <a:t>52,597</a:t>
            </a:r>
            <a:r>
              <a:rPr lang="en-US" sz="2200" dirty="0"/>
              <a:t>			</a:t>
            </a:r>
            <a:r>
              <a:rPr lang="en-US" sz="2200" u="sng" dirty="0"/>
              <a:t>24,239</a:t>
            </a:r>
          </a:p>
          <a:p>
            <a:pPr marL="0" indent="0">
              <a:buNone/>
            </a:pPr>
            <a:r>
              <a:rPr lang="en-US" sz="2200" dirty="0"/>
              <a:t>Net Assets			</a:t>
            </a:r>
            <a:r>
              <a:rPr lang="en-US" sz="2200" u="sng" dirty="0"/>
              <a:t>99,324	</a:t>
            </a:r>
            <a:r>
              <a:rPr lang="en-US" sz="2200" dirty="0"/>
              <a:t>		</a:t>
            </a:r>
            <a:r>
              <a:rPr lang="en-US" sz="2200" u="sng" dirty="0"/>
              <a:t>81,893</a:t>
            </a:r>
          </a:p>
          <a:p>
            <a:pPr marL="0" indent="0">
              <a:buNone/>
            </a:pPr>
            <a:endParaRPr lang="en-US" sz="2200" dirty="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166792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8" name="Title 1">
            <a:extLst>
              <a:ext uri="{FF2B5EF4-FFF2-40B4-BE49-F238E27FC236}">
                <a16:creationId xmlns:a16="http://schemas.microsoft.com/office/drawing/2014/main" id="{2356203C-31E9-AB43-91E6-D2DD85DA0417}"/>
              </a:ext>
            </a:extLst>
          </p:cNvPr>
          <p:cNvSpPr>
            <a:spLocks noGrp="1"/>
          </p:cNvSpPr>
          <p:nvPr>
            <p:ph type="title"/>
          </p:nvPr>
        </p:nvSpPr>
        <p:spPr>
          <a:xfrm>
            <a:off x="1424978" y="-123529"/>
            <a:ext cx="9342043" cy="1325563"/>
          </a:xfrm>
        </p:spPr>
        <p:txBody>
          <a:bodyPr>
            <a:normAutofit/>
          </a:bodyPr>
          <a:lstStyle/>
          <a:p>
            <a:pPr algn="ctr"/>
            <a:r>
              <a:rPr lang="en-US" b="1" u="sng" dirty="0"/>
              <a:t>Our Fiscal Approach in an Uncertain Year</a:t>
            </a:r>
            <a:endParaRPr lang="en-GB" b="1" u="sng" dirty="0"/>
          </a:p>
        </p:txBody>
      </p:sp>
      <p:sp>
        <p:nvSpPr>
          <p:cNvPr id="9" name="Content Placeholder 2">
            <a:extLst>
              <a:ext uri="{FF2B5EF4-FFF2-40B4-BE49-F238E27FC236}">
                <a16:creationId xmlns:a16="http://schemas.microsoft.com/office/drawing/2014/main" id="{43A18163-BAEF-9749-AC2A-C4AA74B6ACBC}"/>
              </a:ext>
            </a:extLst>
          </p:cNvPr>
          <p:cNvSpPr>
            <a:spLocks noGrp="1"/>
          </p:cNvSpPr>
          <p:nvPr>
            <p:ph idx="1"/>
          </p:nvPr>
        </p:nvSpPr>
        <p:spPr>
          <a:xfrm>
            <a:off x="504297" y="1004888"/>
            <a:ext cx="9404350" cy="5345112"/>
          </a:xfrm>
        </p:spPr>
        <p:txBody>
          <a:bodyPr anchor="ctr">
            <a:normAutofit fontScale="92500" lnSpcReduction="20000"/>
          </a:bodyPr>
          <a:lstStyle/>
          <a:p>
            <a:r>
              <a:rPr lang="en-US" sz="1800" dirty="0"/>
              <a:t>We have remained cautious throughout this period whilst:</a:t>
            </a:r>
          </a:p>
          <a:p>
            <a:pPr lvl="1"/>
            <a:r>
              <a:rPr lang="en-US" sz="1800" dirty="0"/>
              <a:t>fundraising</a:t>
            </a:r>
          </a:p>
          <a:p>
            <a:pPr lvl="1"/>
            <a:r>
              <a:rPr lang="en-US" sz="1800" dirty="0"/>
              <a:t>applying for all available grants both local and national </a:t>
            </a:r>
          </a:p>
          <a:p>
            <a:pPr lvl="1"/>
            <a:r>
              <a:rPr lang="en-US" sz="1800" dirty="0"/>
              <a:t>keeping cash reserves high as we just did not know the future and risk management was key</a:t>
            </a:r>
          </a:p>
          <a:p>
            <a:pPr lvl="1"/>
            <a:r>
              <a:rPr lang="en-US" sz="1800" dirty="0"/>
              <a:t>Subs down to 20k from 26k prior year but still vital</a:t>
            </a:r>
          </a:p>
          <a:p>
            <a:pPr lvl="1"/>
            <a:r>
              <a:rPr lang="en-US" sz="1800" dirty="0"/>
              <a:t>Finished in a very strong cash position with a further RFU grant gained since March 30th for operating costs.</a:t>
            </a:r>
          </a:p>
          <a:p>
            <a:pPr lvl="1"/>
            <a:r>
              <a:rPr lang="en-US" sz="1800" dirty="0"/>
              <a:t>In addition, we have 7k coming from the Waites association</a:t>
            </a:r>
          </a:p>
          <a:p>
            <a:pPr lvl="1"/>
            <a:r>
              <a:rPr lang="en-US" sz="1800" dirty="0"/>
              <a:t>Plus we have merged the accounting of the M+J into the Senior Club giving the strong cash balance of £110K currently, typically 20-30k</a:t>
            </a:r>
          </a:p>
          <a:p>
            <a:r>
              <a:rPr lang="en-US" sz="1800" dirty="0"/>
              <a:t>We have applied for a further 50k loan from the RFU over 8 years to fund full drainage of the 1</a:t>
            </a:r>
            <a:r>
              <a:rPr lang="en-US" sz="1800" baseline="30000" dirty="0"/>
              <a:t>st</a:t>
            </a:r>
            <a:r>
              <a:rPr lang="en-US" sz="1800" dirty="0"/>
              <a:t> pitch for next off season.</a:t>
            </a:r>
          </a:p>
          <a:p>
            <a:r>
              <a:rPr lang="en-US" sz="1800" dirty="0"/>
              <a:t>We can now look to significantly enhance the facilities around the club with things such as:</a:t>
            </a:r>
          </a:p>
          <a:p>
            <a:pPr lvl="1"/>
            <a:r>
              <a:rPr lang="en-US" sz="1800" dirty="0"/>
              <a:t>Covered stands</a:t>
            </a:r>
          </a:p>
          <a:p>
            <a:pPr lvl="1"/>
            <a:r>
              <a:rPr lang="en-US" sz="1800" dirty="0"/>
              <a:t>Coffee bars for SC ground</a:t>
            </a:r>
          </a:p>
          <a:p>
            <a:pPr lvl="1"/>
            <a:r>
              <a:rPr lang="en-US" sz="1800" dirty="0"/>
              <a:t>Gym improvements</a:t>
            </a:r>
          </a:p>
          <a:p>
            <a:pPr lvl="1"/>
            <a:r>
              <a:rPr lang="en-US" sz="1800" dirty="0"/>
              <a:t>Parking</a:t>
            </a:r>
          </a:p>
          <a:p>
            <a:pPr lvl="1"/>
            <a:r>
              <a:rPr lang="en-US" sz="1800" dirty="0"/>
              <a:t>New Containers</a:t>
            </a:r>
          </a:p>
          <a:p>
            <a:pPr lvl="1"/>
            <a:r>
              <a:rPr lang="en-US" sz="1800" dirty="0"/>
              <a:t>Electronic scoreboards</a:t>
            </a:r>
          </a:p>
          <a:p>
            <a:pPr lvl="1"/>
            <a:r>
              <a:rPr lang="en-US" sz="1800" dirty="0"/>
              <a:t>Further drainage improvements to other pitches</a:t>
            </a:r>
          </a:p>
          <a:p>
            <a:pPr lvl="1"/>
            <a:r>
              <a:rPr lang="en-US" sz="1800" dirty="0"/>
              <a:t>And anything else the members want to be considered</a:t>
            </a:r>
          </a:p>
        </p:txBody>
      </p:sp>
    </p:spTree>
    <p:extLst>
      <p:ext uri="{BB962C8B-B14F-4D97-AF65-F5344CB8AC3E}">
        <p14:creationId xmlns:p14="http://schemas.microsoft.com/office/powerpoint/2010/main" val="72101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xEl>
                                              <p:pRg st="14" end="1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xEl>
                                              <p:pRg st="15" end="1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xEl>
                                              <p:pRg st="16" end="1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8" name="Title 1">
            <a:extLst>
              <a:ext uri="{FF2B5EF4-FFF2-40B4-BE49-F238E27FC236}">
                <a16:creationId xmlns:a16="http://schemas.microsoft.com/office/drawing/2014/main" id="{2356203C-31E9-AB43-91E6-D2DD85DA0417}"/>
              </a:ext>
            </a:extLst>
          </p:cNvPr>
          <p:cNvSpPr>
            <a:spLocks noGrp="1"/>
          </p:cNvSpPr>
          <p:nvPr>
            <p:ph type="title"/>
          </p:nvPr>
        </p:nvSpPr>
        <p:spPr>
          <a:xfrm>
            <a:off x="1424978" y="-123529"/>
            <a:ext cx="9342043" cy="1325563"/>
          </a:xfrm>
        </p:spPr>
        <p:txBody>
          <a:bodyPr>
            <a:normAutofit/>
          </a:bodyPr>
          <a:lstStyle/>
          <a:p>
            <a:pPr algn="ctr"/>
            <a:r>
              <a:rPr lang="en-GB" b="1" u="sng" dirty="0"/>
              <a:t>Club Status</a:t>
            </a:r>
          </a:p>
        </p:txBody>
      </p:sp>
      <p:sp>
        <p:nvSpPr>
          <p:cNvPr id="5" name="Content Placeholder 2">
            <a:extLst>
              <a:ext uri="{FF2B5EF4-FFF2-40B4-BE49-F238E27FC236}">
                <a16:creationId xmlns:a16="http://schemas.microsoft.com/office/drawing/2014/main" id="{F4E2AEFC-2361-654D-9198-2D5DC3C4148D}"/>
              </a:ext>
            </a:extLst>
          </p:cNvPr>
          <p:cNvSpPr txBox="1">
            <a:spLocks/>
          </p:cNvSpPr>
          <p:nvPr/>
        </p:nvSpPr>
        <p:spPr>
          <a:xfrm>
            <a:off x="523489" y="946994"/>
            <a:ext cx="8652802" cy="5911006"/>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Current Club Status</a:t>
            </a:r>
          </a:p>
          <a:p>
            <a:pPr lvl="1"/>
            <a:r>
              <a:rPr lang="en-US" dirty="0"/>
              <a:t>Community Amateur Sports Club or CASC, it’s not incorporated</a:t>
            </a:r>
          </a:p>
          <a:p>
            <a:pPr lvl="1"/>
            <a:r>
              <a:rPr lang="en-US" dirty="0"/>
              <a:t>Does allow </a:t>
            </a:r>
          </a:p>
          <a:p>
            <a:pPr lvl="2"/>
            <a:r>
              <a:rPr lang="en-US" dirty="0"/>
              <a:t>80% rates relief</a:t>
            </a:r>
          </a:p>
          <a:p>
            <a:pPr lvl="2"/>
            <a:r>
              <a:rPr lang="en-US" dirty="0"/>
              <a:t>Exemption from corporation tax for trading under 50k</a:t>
            </a:r>
          </a:p>
          <a:p>
            <a:pPr lvl="2"/>
            <a:r>
              <a:rPr lang="en-US" dirty="0"/>
              <a:t>Apply for Gift Aid on donations</a:t>
            </a:r>
          </a:p>
          <a:p>
            <a:pPr lvl="2"/>
            <a:r>
              <a:rPr lang="en-US" dirty="0"/>
              <a:t>Minimal reporting</a:t>
            </a:r>
          </a:p>
          <a:p>
            <a:pPr lvl="1"/>
            <a:r>
              <a:rPr lang="en-US" dirty="0"/>
              <a:t>Does not allow</a:t>
            </a:r>
          </a:p>
          <a:p>
            <a:pPr lvl="2"/>
            <a:r>
              <a:rPr lang="en-US" dirty="0"/>
              <a:t>The club is not a recognized entity in its own right</a:t>
            </a:r>
          </a:p>
          <a:p>
            <a:pPr lvl="2"/>
            <a:r>
              <a:rPr lang="en-US" dirty="0"/>
              <a:t>Can not hold loans or Property in its own right, ground is held in a trust currently</a:t>
            </a:r>
          </a:p>
          <a:p>
            <a:pPr lvl="2"/>
            <a:r>
              <a:rPr lang="en-US" dirty="0"/>
              <a:t>Can not employ staff </a:t>
            </a:r>
          </a:p>
          <a:p>
            <a:pPr lvl="2"/>
            <a:r>
              <a:rPr lang="en-US" dirty="0"/>
              <a:t>The committee remains personally liable for debt and in certain circumstances/issues and events at the club</a:t>
            </a:r>
          </a:p>
          <a:p>
            <a:pPr lvl="2"/>
            <a:r>
              <a:rPr lang="en-US" dirty="0"/>
              <a:t>Can not apply for RFU loans and the RFU is pushing for all clubs to be incorporated</a:t>
            </a:r>
          </a:p>
          <a:p>
            <a:pPr lvl="1"/>
            <a:r>
              <a:rPr lang="en-US" dirty="0"/>
              <a:t>Proposed that we change the status of the club to allow us to progress the structures and commercial maturity of the </a:t>
            </a:r>
            <a:r>
              <a:rPr lang="en-US" dirty="0" err="1"/>
              <a:t>organisation</a:t>
            </a:r>
            <a:r>
              <a:rPr lang="en-US" dirty="0"/>
              <a:t> by becoming an incorporated entity of some sort</a:t>
            </a:r>
          </a:p>
          <a:p>
            <a:pPr marL="0" indent="0">
              <a:buFont typeface="Arial" panose="020B0604020202020204" pitchFamily="34" charset="0"/>
              <a:buNone/>
            </a:pPr>
            <a:endParaRPr lang="en-US" sz="2400" dirty="0"/>
          </a:p>
        </p:txBody>
      </p:sp>
    </p:spTree>
    <p:extLst>
      <p:ext uri="{BB962C8B-B14F-4D97-AF65-F5344CB8AC3E}">
        <p14:creationId xmlns:p14="http://schemas.microsoft.com/office/powerpoint/2010/main" val="12852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EB1E-F923-044D-8C2D-C5AA35658E6C}"/>
              </a:ext>
            </a:extLst>
          </p:cNvPr>
          <p:cNvSpPr>
            <a:spLocks noGrp="1"/>
          </p:cNvSpPr>
          <p:nvPr>
            <p:ph type="title"/>
          </p:nvPr>
        </p:nvSpPr>
        <p:spPr>
          <a:xfrm>
            <a:off x="968276" y="33057"/>
            <a:ext cx="9404450" cy="1133755"/>
          </a:xfrm>
        </p:spPr>
        <p:txBody>
          <a:bodyPr>
            <a:normAutofit/>
          </a:bodyPr>
          <a:lstStyle/>
          <a:p>
            <a:pPr algn="ctr"/>
            <a:r>
              <a:rPr lang="en-US" b="1" u="sng" dirty="0"/>
              <a:t>Agenda 2021</a:t>
            </a:r>
          </a:p>
        </p:txBody>
      </p:sp>
      <p:sp>
        <p:nvSpPr>
          <p:cNvPr id="10" name="Content Placeholder 9">
            <a:extLst>
              <a:ext uri="{FF2B5EF4-FFF2-40B4-BE49-F238E27FC236}">
                <a16:creationId xmlns:a16="http://schemas.microsoft.com/office/drawing/2014/main" id="{25D17692-8F69-4D07-B7FE-963093492D62}"/>
              </a:ext>
            </a:extLst>
          </p:cNvPr>
          <p:cNvSpPr>
            <a:spLocks noGrp="1"/>
          </p:cNvSpPr>
          <p:nvPr>
            <p:ph idx="1"/>
          </p:nvPr>
        </p:nvSpPr>
        <p:spPr>
          <a:xfrm>
            <a:off x="639663" y="1326995"/>
            <a:ext cx="9404450" cy="4673755"/>
          </a:xfrm>
        </p:spPr>
        <p:txBody>
          <a:bodyPr>
            <a:normAutofit fontScale="55000" lnSpcReduction="20000"/>
          </a:bodyPr>
          <a:lstStyle/>
          <a:p>
            <a:pPr marL="514350" indent="-514350">
              <a:buAutoNum type="arabicParenR"/>
            </a:pPr>
            <a:r>
              <a:rPr lang="en-GB" dirty="0"/>
              <a:t>Chairman opens and welcomes -Toby Eves </a:t>
            </a:r>
          </a:p>
          <a:p>
            <a:pPr marL="514350" indent="-514350">
              <a:buAutoNum type="arabicParenR"/>
            </a:pPr>
            <a:r>
              <a:rPr lang="en-GB" dirty="0"/>
              <a:t>House rules - Toby Eves</a:t>
            </a:r>
          </a:p>
          <a:p>
            <a:pPr marL="514350" indent="-514350">
              <a:buAutoNum type="arabicParenR"/>
            </a:pPr>
            <a:r>
              <a:rPr lang="en-GB" dirty="0"/>
              <a:t>Apologies for absence -Toby Eves </a:t>
            </a:r>
            <a:endParaRPr lang="en-GB" sz="2400" dirty="0"/>
          </a:p>
          <a:p>
            <a:pPr marL="514350" indent="-514350">
              <a:buAutoNum type="arabicParenR"/>
            </a:pPr>
            <a:r>
              <a:rPr lang="en-GB" dirty="0"/>
              <a:t>President address - Gareth Stingemore</a:t>
            </a:r>
            <a:endParaRPr lang="en-GB" sz="2400" dirty="0"/>
          </a:p>
          <a:p>
            <a:pPr marL="514350" indent="-514350">
              <a:buAutoNum type="arabicParenR"/>
            </a:pPr>
            <a:r>
              <a:rPr lang="en-GB" dirty="0"/>
              <a:t>Minutes from Last AGM - Toby Eves</a:t>
            </a:r>
          </a:p>
          <a:p>
            <a:pPr marL="514350" indent="-514350">
              <a:buAutoNum type="arabicParenR"/>
            </a:pPr>
            <a:r>
              <a:rPr lang="en-GB" dirty="0"/>
              <a:t>Election of officers - Toby Eves</a:t>
            </a:r>
            <a:endParaRPr lang="en-GB" sz="2400" dirty="0"/>
          </a:p>
          <a:p>
            <a:pPr marL="514350" indent="-514350">
              <a:buAutoNum type="arabicParenR"/>
            </a:pPr>
            <a:r>
              <a:rPr lang="en-GB" dirty="0"/>
              <a:t>Financials and Incorporation - Mike Chapman</a:t>
            </a:r>
            <a:endParaRPr lang="en-GB" sz="2400" dirty="0"/>
          </a:p>
          <a:p>
            <a:pPr marL="514350" indent="-514350">
              <a:buAutoNum type="arabicParenR"/>
            </a:pPr>
            <a:r>
              <a:rPr lang="en-GB" dirty="0"/>
              <a:t>Any Questions </a:t>
            </a:r>
            <a:br>
              <a:rPr lang="en-GB" sz="2400" dirty="0"/>
            </a:br>
            <a:br>
              <a:rPr lang="en-GB" sz="2400" dirty="0"/>
            </a:br>
            <a:r>
              <a:rPr lang="en-GB" b="1" u="sng" dirty="0"/>
              <a:t>Break </a:t>
            </a:r>
            <a:endParaRPr lang="en-GB" sz="2400" b="1" u="sng" dirty="0"/>
          </a:p>
          <a:p>
            <a:pPr marL="514350" indent="-514350">
              <a:buAutoNum type="arabicParenR"/>
            </a:pPr>
            <a:r>
              <a:rPr lang="en-GB" dirty="0"/>
              <a:t>Overview from committee members </a:t>
            </a:r>
            <a:br>
              <a:rPr lang="en-GB" sz="2400" dirty="0"/>
            </a:br>
            <a:r>
              <a:rPr lang="en-GB" dirty="0"/>
              <a:t>    - M&amp;Y Report - Paul Denyer </a:t>
            </a:r>
            <a:br>
              <a:rPr lang="en-GB" sz="2400" dirty="0"/>
            </a:br>
            <a:r>
              <a:rPr lang="en-GB" dirty="0"/>
              <a:t>    - Communications and online - Nick Hendy </a:t>
            </a:r>
            <a:br>
              <a:rPr lang="en-GB" sz="2400" dirty="0"/>
            </a:br>
            <a:r>
              <a:rPr lang="en-GB" dirty="0"/>
              <a:t>    - Grounds - Simon Killick </a:t>
            </a:r>
            <a:br>
              <a:rPr lang="en-GB" sz="2400" dirty="0"/>
            </a:br>
            <a:r>
              <a:rPr lang="en-GB" dirty="0"/>
              <a:t>    - Director of Rugby Report - Nic Churchill </a:t>
            </a:r>
          </a:p>
          <a:p>
            <a:pPr marL="514350" indent="-514350">
              <a:buAutoNum type="arabicParenR"/>
            </a:pPr>
            <a:r>
              <a:rPr lang="en-GB" dirty="0"/>
              <a:t>Any Questions </a:t>
            </a:r>
          </a:p>
          <a:p>
            <a:pPr marL="514350" indent="-514350">
              <a:buAutoNum type="arabicParenR"/>
            </a:pPr>
            <a:r>
              <a:rPr lang="en-GB" dirty="0"/>
              <a:t>Any Other Business</a:t>
            </a:r>
            <a:endParaRPr lang="en-GB" sz="2400" dirty="0"/>
          </a:p>
          <a:p>
            <a:pPr marL="514350" indent="-514350">
              <a:buAutoNum type="arabicParenR"/>
            </a:pPr>
            <a:r>
              <a:rPr lang="en-GB" dirty="0"/>
              <a:t>Chairman Closes</a:t>
            </a:r>
            <a:br>
              <a:rPr lang="en-GB" sz="2400" dirty="0"/>
            </a:br>
            <a:endParaRPr lang="en-US" sz="2400" dirty="0"/>
          </a:p>
        </p:txBody>
      </p:sp>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Tree>
    <p:extLst>
      <p:ext uri="{BB962C8B-B14F-4D97-AF65-F5344CB8AC3E}">
        <p14:creationId xmlns:p14="http://schemas.microsoft.com/office/powerpoint/2010/main" val="332151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8" name="Title 1">
            <a:extLst>
              <a:ext uri="{FF2B5EF4-FFF2-40B4-BE49-F238E27FC236}">
                <a16:creationId xmlns:a16="http://schemas.microsoft.com/office/drawing/2014/main" id="{2356203C-31E9-AB43-91E6-D2DD85DA0417}"/>
              </a:ext>
            </a:extLst>
          </p:cNvPr>
          <p:cNvSpPr>
            <a:spLocks noGrp="1"/>
          </p:cNvSpPr>
          <p:nvPr>
            <p:ph type="title"/>
          </p:nvPr>
        </p:nvSpPr>
        <p:spPr>
          <a:xfrm>
            <a:off x="1424978" y="147357"/>
            <a:ext cx="9342043" cy="1325563"/>
          </a:xfrm>
        </p:spPr>
        <p:txBody>
          <a:bodyPr>
            <a:normAutofit/>
          </a:bodyPr>
          <a:lstStyle/>
          <a:p>
            <a:pPr algn="ctr"/>
            <a:r>
              <a:rPr lang="en-GB" b="1" u="sng" dirty="0"/>
              <a:t>Club Status</a:t>
            </a:r>
            <a:br>
              <a:rPr lang="en-GB" b="1" u="sng" dirty="0"/>
            </a:br>
            <a:r>
              <a:rPr lang="en-GB" b="1" u="sng" dirty="0"/>
              <a:t>Options for Change</a:t>
            </a:r>
          </a:p>
        </p:txBody>
      </p:sp>
      <p:pic>
        <p:nvPicPr>
          <p:cNvPr id="5" name="Content Placeholder 4" descr="Graphical user interface, Teams&#10;&#10;Description automatically generated">
            <a:extLst>
              <a:ext uri="{FF2B5EF4-FFF2-40B4-BE49-F238E27FC236}">
                <a16:creationId xmlns:a16="http://schemas.microsoft.com/office/drawing/2014/main" id="{782331AF-E0F4-404A-942A-AFCE81CF13FC}"/>
              </a:ext>
            </a:extLst>
          </p:cNvPr>
          <p:cNvPicPr>
            <a:picLocks noGrp="1" noChangeAspect="1"/>
          </p:cNvPicPr>
          <p:nvPr>
            <p:ph idx="1"/>
          </p:nvPr>
        </p:nvPicPr>
        <p:blipFill rotWithShape="1">
          <a:blip r:embed="rId3"/>
          <a:srcRect t="10492" b="33443"/>
          <a:stretch/>
        </p:blipFill>
        <p:spPr>
          <a:xfrm>
            <a:off x="1103893" y="1670755"/>
            <a:ext cx="9922932" cy="3860801"/>
          </a:xfrm>
        </p:spPr>
      </p:pic>
    </p:spTree>
    <p:extLst>
      <p:ext uri="{BB962C8B-B14F-4D97-AF65-F5344CB8AC3E}">
        <p14:creationId xmlns:p14="http://schemas.microsoft.com/office/powerpoint/2010/main" val="153379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8" name="Title 1">
            <a:extLst>
              <a:ext uri="{FF2B5EF4-FFF2-40B4-BE49-F238E27FC236}">
                <a16:creationId xmlns:a16="http://schemas.microsoft.com/office/drawing/2014/main" id="{2356203C-31E9-AB43-91E6-D2DD85DA0417}"/>
              </a:ext>
            </a:extLst>
          </p:cNvPr>
          <p:cNvSpPr>
            <a:spLocks noGrp="1"/>
          </p:cNvSpPr>
          <p:nvPr>
            <p:ph type="title"/>
          </p:nvPr>
        </p:nvSpPr>
        <p:spPr>
          <a:xfrm>
            <a:off x="1424978" y="18255"/>
            <a:ext cx="9342043" cy="1325563"/>
          </a:xfrm>
        </p:spPr>
        <p:txBody>
          <a:bodyPr>
            <a:normAutofit/>
          </a:bodyPr>
          <a:lstStyle/>
          <a:p>
            <a:pPr algn="ctr"/>
            <a:r>
              <a:rPr lang="en-US" b="1" u="sng" dirty="0"/>
              <a:t>Proposed Status for the Club for Immediate Effect</a:t>
            </a:r>
            <a:endParaRPr lang="en-GB" b="1" u="sng" dirty="0"/>
          </a:p>
        </p:txBody>
      </p:sp>
      <p:sp>
        <p:nvSpPr>
          <p:cNvPr id="9" name="Content Placeholder 2">
            <a:extLst>
              <a:ext uri="{FF2B5EF4-FFF2-40B4-BE49-F238E27FC236}">
                <a16:creationId xmlns:a16="http://schemas.microsoft.com/office/drawing/2014/main" id="{AAB03C38-C1F5-B343-A12D-292BB860A9DB}"/>
              </a:ext>
            </a:extLst>
          </p:cNvPr>
          <p:cNvSpPr>
            <a:spLocks noGrp="1"/>
          </p:cNvSpPr>
          <p:nvPr>
            <p:ph idx="1"/>
          </p:nvPr>
        </p:nvSpPr>
        <p:spPr>
          <a:xfrm>
            <a:off x="702733" y="1434614"/>
            <a:ext cx="10515600" cy="4573015"/>
          </a:xfrm>
        </p:spPr>
        <p:txBody>
          <a:bodyPr anchor="ctr">
            <a:normAutofit fontScale="70000" lnSpcReduction="20000"/>
          </a:bodyPr>
          <a:lstStyle/>
          <a:p>
            <a:r>
              <a:rPr lang="en-US" sz="2600" dirty="0"/>
              <a:t>We propose that we move the club to be a Cooperative Society with a CASC status</a:t>
            </a:r>
          </a:p>
          <a:p>
            <a:r>
              <a:rPr lang="en-US" sz="2600" dirty="0"/>
              <a:t>Plus establish an Operating Ltd Company as a subsidiary when necessary</a:t>
            </a:r>
          </a:p>
          <a:p>
            <a:r>
              <a:rPr lang="en-US" sz="2600" dirty="0"/>
              <a:t>The benefits being</a:t>
            </a:r>
          </a:p>
          <a:p>
            <a:pPr lvl="1"/>
            <a:r>
              <a:rPr lang="en-US" sz="2600" dirty="0"/>
              <a:t>Allows the limited liability required </a:t>
            </a:r>
          </a:p>
          <a:p>
            <a:pPr lvl="1"/>
            <a:r>
              <a:rPr lang="en-US" sz="2600" dirty="0"/>
              <a:t>Allows the club to own assets, land </a:t>
            </a:r>
            <a:r>
              <a:rPr lang="en-US" sz="2600" dirty="0" err="1"/>
              <a:t>etc</a:t>
            </a:r>
            <a:endParaRPr lang="en-US" sz="2600" dirty="0"/>
          </a:p>
          <a:p>
            <a:pPr lvl="1"/>
            <a:r>
              <a:rPr lang="en-US" sz="2600" dirty="0"/>
              <a:t>Allows the club to take on loans and employment contracts</a:t>
            </a:r>
          </a:p>
          <a:p>
            <a:pPr lvl="1"/>
            <a:r>
              <a:rPr lang="en-US" sz="2600" dirty="0"/>
              <a:t>All members who pay subs are then owners of the club for as along as they do but can never gain from the operation or asset sales from the club</a:t>
            </a:r>
          </a:p>
          <a:p>
            <a:pPr lvl="1"/>
            <a:r>
              <a:rPr lang="en-US" sz="2600" dirty="0"/>
              <a:t>We can keep our CASC benefits</a:t>
            </a:r>
          </a:p>
          <a:p>
            <a:pPr lvl="1"/>
            <a:r>
              <a:rPr lang="en-US" sz="2600" dirty="0"/>
              <a:t>Regulated by the FCA and the RFU are a Cooperative Society</a:t>
            </a:r>
          </a:p>
          <a:p>
            <a:pPr lvl="1"/>
            <a:r>
              <a:rPr lang="en-US" sz="2600" dirty="0"/>
              <a:t>Supported by an RFU documented process</a:t>
            </a:r>
          </a:p>
          <a:p>
            <a:r>
              <a:rPr lang="en-US" sz="3000" dirty="0"/>
              <a:t>We will use an RFU recommended professional to oversee the process of setting up the entity and moving the assets to the new Society</a:t>
            </a:r>
          </a:p>
          <a:p>
            <a:r>
              <a:rPr lang="en-US" sz="3000" dirty="0"/>
              <a:t>Will take 6-9 months to effect</a:t>
            </a:r>
          </a:p>
          <a:p>
            <a:pPr marL="0" indent="0">
              <a:buNone/>
            </a:pPr>
            <a:endParaRPr lang="en-US" sz="1400" dirty="0"/>
          </a:p>
          <a:p>
            <a:pPr marL="0" indent="0">
              <a:buNone/>
            </a:pPr>
            <a:endParaRPr lang="en-US" sz="1400" dirty="0"/>
          </a:p>
          <a:p>
            <a:pPr marL="0" indent="0">
              <a:buNone/>
            </a:pPr>
            <a:r>
              <a:rPr lang="en-US" sz="1700" dirty="0"/>
              <a:t>More information can be found here: https://</a:t>
            </a:r>
            <a:r>
              <a:rPr lang="en-US" sz="1700" dirty="0" err="1"/>
              <a:t>www.englandrugby.com</a:t>
            </a:r>
            <a:r>
              <a:rPr lang="en-US" sz="1700" dirty="0"/>
              <a:t>/participation/running-your-club/legal-and-administration/incorporation</a:t>
            </a:r>
          </a:p>
          <a:p>
            <a:pPr marL="0" indent="0">
              <a:buNone/>
            </a:pPr>
            <a:endParaRPr lang="en-US" sz="2400" dirty="0"/>
          </a:p>
        </p:txBody>
      </p:sp>
    </p:spTree>
    <p:extLst>
      <p:ext uri="{BB962C8B-B14F-4D97-AF65-F5344CB8AC3E}">
        <p14:creationId xmlns:p14="http://schemas.microsoft.com/office/powerpoint/2010/main" val="244756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8" name="Title 1">
            <a:extLst>
              <a:ext uri="{FF2B5EF4-FFF2-40B4-BE49-F238E27FC236}">
                <a16:creationId xmlns:a16="http://schemas.microsoft.com/office/drawing/2014/main" id="{2356203C-31E9-AB43-91E6-D2DD85DA0417}"/>
              </a:ext>
            </a:extLst>
          </p:cNvPr>
          <p:cNvSpPr>
            <a:spLocks noGrp="1"/>
          </p:cNvSpPr>
          <p:nvPr>
            <p:ph type="title"/>
          </p:nvPr>
        </p:nvSpPr>
        <p:spPr>
          <a:xfrm>
            <a:off x="1424978" y="18255"/>
            <a:ext cx="9342043" cy="1325563"/>
          </a:xfrm>
        </p:spPr>
        <p:txBody>
          <a:bodyPr>
            <a:normAutofit/>
          </a:bodyPr>
          <a:lstStyle/>
          <a:p>
            <a:pPr algn="ctr"/>
            <a:r>
              <a:rPr lang="en-US" b="1" u="sng" dirty="0"/>
              <a:t>Vote Now</a:t>
            </a:r>
            <a:endParaRPr lang="en-GB" b="1" u="sng" dirty="0"/>
          </a:p>
        </p:txBody>
      </p:sp>
      <p:sp>
        <p:nvSpPr>
          <p:cNvPr id="9" name="Content Placeholder 2">
            <a:extLst>
              <a:ext uri="{FF2B5EF4-FFF2-40B4-BE49-F238E27FC236}">
                <a16:creationId xmlns:a16="http://schemas.microsoft.com/office/drawing/2014/main" id="{AAB03C38-C1F5-B343-A12D-292BB860A9DB}"/>
              </a:ext>
            </a:extLst>
          </p:cNvPr>
          <p:cNvSpPr>
            <a:spLocks noGrp="1"/>
          </p:cNvSpPr>
          <p:nvPr>
            <p:ph idx="1"/>
          </p:nvPr>
        </p:nvSpPr>
        <p:spPr>
          <a:xfrm>
            <a:off x="838200" y="1603948"/>
            <a:ext cx="10515600" cy="4573015"/>
          </a:xfrm>
        </p:spPr>
        <p:txBody>
          <a:bodyPr anchor="ctr">
            <a:normAutofit/>
          </a:bodyPr>
          <a:lstStyle/>
          <a:p>
            <a:pPr marL="0" indent="0">
              <a:buNone/>
            </a:pPr>
            <a:r>
              <a:rPr lang="en-US" sz="2400" dirty="0"/>
              <a:t>Proposer:</a:t>
            </a:r>
          </a:p>
          <a:p>
            <a:pPr marL="0" indent="0">
              <a:buNone/>
            </a:pPr>
            <a:r>
              <a:rPr lang="en-US" sz="2400" dirty="0"/>
              <a:t>Seconder:</a:t>
            </a:r>
          </a:p>
          <a:p>
            <a:pPr marL="0" indent="0">
              <a:buNone/>
            </a:pPr>
            <a:endParaRPr lang="en-US" sz="2400" dirty="0"/>
          </a:p>
          <a:p>
            <a:pPr marL="0" indent="0">
              <a:buNone/>
            </a:pPr>
            <a:r>
              <a:rPr lang="en-US" sz="2400" dirty="0"/>
              <a:t>Those in favor:</a:t>
            </a:r>
          </a:p>
          <a:p>
            <a:pPr marL="0" indent="0">
              <a:buNone/>
            </a:pPr>
            <a:r>
              <a:rPr lang="en-US" sz="2400" dirty="0"/>
              <a:t>Those against:</a:t>
            </a:r>
          </a:p>
          <a:p>
            <a:pPr marL="0" indent="0">
              <a:buNone/>
            </a:pPr>
            <a:endParaRPr lang="en-US" sz="2400" dirty="0"/>
          </a:p>
        </p:txBody>
      </p:sp>
    </p:spTree>
    <p:extLst>
      <p:ext uri="{BB962C8B-B14F-4D97-AF65-F5344CB8AC3E}">
        <p14:creationId xmlns:p14="http://schemas.microsoft.com/office/powerpoint/2010/main" val="93051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8" name="Title 1">
            <a:extLst>
              <a:ext uri="{FF2B5EF4-FFF2-40B4-BE49-F238E27FC236}">
                <a16:creationId xmlns:a16="http://schemas.microsoft.com/office/drawing/2014/main" id="{2356203C-31E9-AB43-91E6-D2DD85DA0417}"/>
              </a:ext>
            </a:extLst>
          </p:cNvPr>
          <p:cNvSpPr>
            <a:spLocks noGrp="1"/>
          </p:cNvSpPr>
          <p:nvPr>
            <p:ph type="title"/>
          </p:nvPr>
        </p:nvSpPr>
        <p:spPr>
          <a:xfrm>
            <a:off x="1320047" y="2566583"/>
            <a:ext cx="9342043" cy="1325563"/>
          </a:xfrm>
        </p:spPr>
        <p:txBody>
          <a:bodyPr>
            <a:normAutofit/>
          </a:bodyPr>
          <a:lstStyle/>
          <a:p>
            <a:pPr algn="ctr"/>
            <a:r>
              <a:rPr lang="en-GB" b="1" u="sng" dirty="0"/>
              <a:t>Break</a:t>
            </a:r>
          </a:p>
        </p:txBody>
      </p:sp>
    </p:spTree>
    <p:extLst>
      <p:ext uri="{BB962C8B-B14F-4D97-AF65-F5344CB8AC3E}">
        <p14:creationId xmlns:p14="http://schemas.microsoft.com/office/powerpoint/2010/main" val="202890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5D17692-8F69-4D07-B7FE-963093492D62}"/>
              </a:ext>
            </a:extLst>
          </p:cNvPr>
          <p:cNvSpPr>
            <a:spLocks noGrp="1"/>
          </p:cNvSpPr>
          <p:nvPr>
            <p:ph idx="1"/>
          </p:nvPr>
        </p:nvSpPr>
        <p:spPr>
          <a:xfrm>
            <a:off x="650814" y="1315319"/>
            <a:ext cx="9404450" cy="4865290"/>
          </a:xfrm>
        </p:spPr>
        <p:txBody>
          <a:bodyPr>
            <a:normAutofit/>
          </a:bodyPr>
          <a:lstStyle/>
          <a:p>
            <a:r>
              <a:rPr lang="en-US" dirty="0"/>
              <a:t>Membership</a:t>
            </a:r>
          </a:p>
          <a:p>
            <a:endParaRPr lang="en-US" dirty="0"/>
          </a:p>
          <a:p>
            <a:r>
              <a:rPr lang="en-US" dirty="0"/>
              <a:t>Finances</a:t>
            </a:r>
          </a:p>
          <a:p>
            <a:endParaRPr lang="en-US" dirty="0"/>
          </a:p>
          <a:p>
            <a:r>
              <a:rPr lang="en-US" dirty="0"/>
              <a:t>Playing </a:t>
            </a:r>
          </a:p>
          <a:p>
            <a:endParaRPr lang="en-US" dirty="0"/>
          </a:p>
          <a:p>
            <a:r>
              <a:rPr lang="en-US" dirty="0"/>
              <a:t>Recognition</a:t>
            </a:r>
          </a:p>
          <a:p>
            <a:pPr marL="0" indent="0">
              <a:buNone/>
            </a:pPr>
            <a:endParaRPr lang="en-GB" dirty="0"/>
          </a:p>
        </p:txBody>
      </p:sp>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096863" y="147357"/>
            <a:ext cx="9404450" cy="1167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a:t>Mini and Youth Chairman – Paul Denyer</a:t>
            </a:r>
          </a:p>
        </p:txBody>
      </p:sp>
    </p:spTree>
    <p:extLst>
      <p:ext uri="{BB962C8B-B14F-4D97-AF65-F5344CB8AC3E}">
        <p14:creationId xmlns:p14="http://schemas.microsoft.com/office/powerpoint/2010/main" val="333061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5D17692-8F69-4D07-B7FE-963093492D62}"/>
              </a:ext>
            </a:extLst>
          </p:cNvPr>
          <p:cNvSpPr>
            <a:spLocks noGrp="1"/>
          </p:cNvSpPr>
          <p:nvPr>
            <p:ph idx="1"/>
          </p:nvPr>
        </p:nvSpPr>
        <p:spPr>
          <a:xfrm>
            <a:off x="639663" y="1315319"/>
            <a:ext cx="9404450" cy="5395324"/>
          </a:xfrm>
        </p:spPr>
        <p:txBody>
          <a:bodyPr>
            <a:normAutofit/>
          </a:bodyPr>
          <a:lstStyle/>
          <a:p>
            <a:r>
              <a:rPr lang="en-US" sz="2400" dirty="0"/>
              <a:t>Re-branded our website and social media content with Silverback Studios.</a:t>
            </a:r>
          </a:p>
          <a:p>
            <a:pPr marL="0" indent="0">
              <a:buNone/>
            </a:pPr>
            <a:endParaRPr lang="en-US" sz="2400" dirty="0"/>
          </a:p>
          <a:p>
            <a:r>
              <a:rPr lang="en-US" sz="2400" dirty="0"/>
              <a:t>Distributed over 7,500 recruitment leaflets to generate new players. </a:t>
            </a:r>
          </a:p>
          <a:p>
            <a:pPr marL="0" indent="0">
              <a:buNone/>
            </a:pPr>
            <a:endParaRPr lang="en-US" sz="2400" dirty="0"/>
          </a:p>
          <a:p>
            <a:r>
              <a:rPr lang="en-US" sz="2400" dirty="0"/>
              <a:t>Weekly newsletters on email, we communicate to over 1,100 signed up members. </a:t>
            </a:r>
          </a:p>
          <a:p>
            <a:pPr marL="0" indent="0">
              <a:buNone/>
            </a:pPr>
            <a:endParaRPr lang="en-US" sz="2400" dirty="0"/>
          </a:p>
          <a:p>
            <a:r>
              <a:rPr lang="en-US" sz="2400" dirty="0"/>
              <a:t>Facebook 800+ members, Instagram Followers 698 and Twitter 376 Followers. </a:t>
            </a:r>
          </a:p>
          <a:p>
            <a:endParaRPr lang="en-US" sz="2400" dirty="0"/>
          </a:p>
          <a:p>
            <a:r>
              <a:rPr lang="en-US" sz="2400" dirty="0"/>
              <a:t>Thanks to Dan Spong for support of Mini and Youth comms and Silverback for support on website rebrand. </a:t>
            </a:r>
          </a:p>
        </p:txBody>
      </p:sp>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096863" y="147357"/>
            <a:ext cx="9404450" cy="1167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a:t>Communication’s Report – Nick Hendy</a:t>
            </a:r>
          </a:p>
        </p:txBody>
      </p:sp>
    </p:spTree>
    <p:extLst>
      <p:ext uri="{BB962C8B-B14F-4D97-AF65-F5344CB8AC3E}">
        <p14:creationId xmlns:p14="http://schemas.microsoft.com/office/powerpoint/2010/main" val="62737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096863" y="147357"/>
            <a:ext cx="9404450" cy="1167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a:t>Communication’s Report – Nick Hendy</a:t>
            </a:r>
          </a:p>
        </p:txBody>
      </p:sp>
      <p:pic>
        <p:nvPicPr>
          <p:cNvPr id="5" name="Picture 4" descr="A screenshot of a video game&#10;&#10;Description automatically generated with medium confidence">
            <a:extLst>
              <a:ext uri="{FF2B5EF4-FFF2-40B4-BE49-F238E27FC236}">
                <a16:creationId xmlns:a16="http://schemas.microsoft.com/office/drawing/2014/main" id="{111883D2-02AA-EF40-A42A-956E61CF9C34}"/>
              </a:ext>
            </a:extLst>
          </p:cNvPr>
          <p:cNvPicPr>
            <a:picLocks noChangeAspect="1"/>
          </p:cNvPicPr>
          <p:nvPr/>
        </p:nvPicPr>
        <p:blipFill>
          <a:blip r:embed="rId3"/>
          <a:stretch>
            <a:fillRect/>
          </a:stretch>
        </p:blipFill>
        <p:spPr>
          <a:xfrm>
            <a:off x="171174" y="1682044"/>
            <a:ext cx="4976560" cy="3292398"/>
          </a:xfrm>
          <a:prstGeom prst="rect">
            <a:avLst/>
          </a:prstGeom>
        </p:spPr>
      </p:pic>
      <p:sp>
        <p:nvSpPr>
          <p:cNvPr id="8" name="TextBox 7">
            <a:extLst>
              <a:ext uri="{FF2B5EF4-FFF2-40B4-BE49-F238E27FC236}">
                <a16:creationId xmlns:a16="http://schemas.microsoft.com/office/drawing/2014/main" id="{A40F1B7E-8FA6-4E4D-84E5-07598B84EF7D}"/>
              </a:ext>
            </a:extLst>
          </p:cNvPr>
          <p:cNvSpPr txBox="1"/>
          <p:nvPr/>
        </p:nvSpPr>
        <p:spPr>
          <a:xfrm>
            <a:off x="651789" y="5175956"/>
            <a:ext cx="4015330" cy="369332"/>
          </a:xfrm>
          <a:prstGeom prst="rect">
            <a:avLst/>
          </a:prstGeom>
          <a:noFill/>
        </p:spPr>
        <p:txBody>
          <a:bodyPr wrap="square" rtlCol="0">
            <a:spAutoFit/>
          </a:bodyPr>
          <a:lstStyle/>
          <a:p>
            <a:pPr algn="ctr"/>
            <a:r>
              <a:rPr lang="en-US" dirty="0"/>
              <a:t>Online Membership (August 2021)</a:t>
            </a:r>
          </a:p>
        </p:txBody>
      </p:sp>
      <p:pic>
        <p:nvPicPr>
          <p:cNvPr id="11" name="Picture 10" descr="Timeline&#10;&#10;Description automatically generated">
            <a:extLst>
              <a:ext uri="{FF2B5EF4-FFF2-40B4-BE49-F238E27FC236}">
                <a16:creationId xmlns:a16="http://schemas.microsoft.com/office/drawing/2014/main" id="{4452ACB8-156F-0346-A420-10C1E1999B55}"/>
              </a:ext>
            </a:extLst>
          </p:cNvPr>
          <p:cNvPicPr>
            <a:picLocks noChangeAspect="1"/>
          </p:cNvPicPr>
          <p:nvPr/>
        </p:nvPicPr>
        <p:blipFill>
          <a:blip r:embed="rId4"/>
          <a:stretch>
            <a:fillRect/>
          </a:stretch>
        </p:blipFill>
        <p:spPr>
          <a:xfrm>
            <a:off x="5441063" y="1682044"/>
            <a:ext cx="5198591" cy="3292399"/>
          </a:xfrm>
          <a:prstGeom prst="rect">
            <a:avLst/>
          </a:prstGeom>
        </p:spPr>
      </p:pic>
      <p:sp>
        <p:nvSpPr>
          <p:cNvPr id="12" name="TextBox 11">
            <a:extLst>
              <a:ext uri="{FF2B5EF4-FFF2-40B4-BE49-F238E27FC236}">
                <a16:creationId xmlns:a16="http://schemas.microsoft.com/office/drawing/2014/main" id="{8F5C66AD-5954-A14B-8870-79749F12217E}"/>
              </a:ext>
            </a:extLst>
          </p:cNvPr>
          <p:cNvSpPr txBox="1"/>
          <p:nvPr/>
        </p:nvSpPr>
        <p:spPr>
          <a:xfrm>
            <a:off x="6032693" y="5175956"/>
            <a:ext cx="4015330" cy="369332"/>
          </a:xfrm>
          <a:prstGeom prst="rect">
            <a:avLst/>
          </a:prstGeom>
          <a:noFill/>
        </p:spPr>
        <p:txBody>
          <a:bodyPr wrap="square" rtlCol="0">
            <a:spAutoFit/>
          </a:bodyPr>
          <a:lstStyle/>
          <a:p>
            <a:pPr algn="ctr"/>
            <a:r>
              <a:rPr lang="en-US" dirty="0"/>
              <a:t>Online Shop (August 2021)  </a:t>
            </a:r>
          </a:p>
        </p:txBody>
      </p:sp>
    </p:spTree>
    <p:extLst>
      <p:ext uri="{BB962C8B-B14F-4D97-AF65-F5344CB8AC3E}">
        <p14:creationId xmlns:p14="http://schemas.microsoft.com/office/powerpoint/2010/main" val="112884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5D17692-8F69-4D07-B7FE-963093492D62}"/>
              </a:ext>
            </a:extLst>
          </p:cNvPr>
          <p:cNvSpPr>
            <a:spLocks noGrp="1"/>
          </p:cNvSpPr>
          <p:nvPr>
            <p:ph idx="1"/>
          </p:nvPr>
        </p:nvSpPr>
        <p:spPr>
          <a:xfrm>
            <a:off x="1186072" y="982605"/>
            <a:ext cx="9404450" cy="4395028"/>
          </a:xfrm>
        </p:spPr>
        <p:txBody>
          <a:bodyPr>
            <a:normAutofit/>
          </a:bodyPr>
          <a:lstStyle/>
          <a:p>
            <a:endParaRPr lang="en-US" sz="2400" dirty="0"/>
          </a:p>
          <a:p>
            <a:endParaRPr lang="en-US" sz="2400" dirty="0"/>
          </a:p>
          <a:p>
            <a:r>
              <a:rPr lang="en-US" sz="2400" dirty="0"/>
              <a:t>Drainage </a:t>
            </a:r>
          </a:p>
          <a:p>
            <a:pPr marL="0" indent="0">
              <a:buNone/>
            </a:pPr>
            <a:endParaRPr lang="en-US" sz="2400" dirty="0"/>
          </a:p>
          <a:p>
            <a:r>
              <a:rPr lang="en-US" sz="2400" dirty="0"/>
              <a:t>Tractor and Roller </a:t>
            </a:r>
          </a:p>
          <a:p>
            <a:endParaRPr lang="en-US" sz="2400" dirty="0"/>
          </a:p>
          <a:p>
            <a:r>
              <a:rPr lang="en-US" sz="2400" dirty="0"/>
              <a:t>Future Plans </a:t>
            </a:r>
          </a:p>
          <a:p>
            <a:endParaRPr lang="en-US" sz="2400" dirty="0"/>
          </a:p>
        </p:txBody>
      </p:sp>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186072" y="0"/>
            <a:ext cx="9404450" cy="1167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a:t>Grounds Report – Simon Killick</a:t>
            </a:r>
            <a:endParaRPr lang="en-US" b="1" u="sng" dirty="0"/>
          </a:p>
        </p:txBody>
      </p:sp>
      <p:pic>
        <p:nvPicPr>
          <p:cNvPr id="4" name="Picture 3" descr="A picture containing grass, sky, outdoor, field&#10;&#10;Description automatically generated">
            <a:extLst>
              <a:ext uri="{FF2B5EF4-FFF2-40B4-BE49-F238E27FC236}">
                <a16:creationId xmlns:a16="http://schemas.microsoft.com/office/drawing/2014/main" id="{EA0067B4-2D82-6D44-9AE2-45DDFADABA98}"/>
              </a:ext>
            </a:extLst>
          </p:cNvPr>
          <p:cNvPicPr>
            <a:picLocks noChangeAspect="1"/>
          </p:cNvPicPr>
          <p:nvPr/>
        </p:nvPicPr>
        <p:blipFill>
          <a:blip r:embed="rId3"/>
          <a:stretch>
            <a:fillRect/>
          </a:stretch>
        </p:blipFill>
        <p:spPr>
          <a:xfrm>
            <a:off x="5373324" y="1424434"/>
            <a:ext cx="4681824" cy="3511369"/>
          </a:xfrm>
          <a:prstGeom prst="rect">
            <a:avLst/>
          </a:prstGeom>
        </p:spPr>
      </p:pic>
    </p:spTree>
    <p:extLst>
      <p:ext uri="{BB962C8B-B14F-4D97-AF65-F5344CB8AC3E}">
        <p14:creationId xmlns:p14="http://schemas.microsoft.com/office/powerpoint/2010/main" val="277602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096863" y="147357"/>
            <a:ext cx="9404450" cy="1167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a:t>Season Review 2020/21 – Nic Churchill </a:t>
            </a:r>
          </a:p>
        </p:txBody>
      </p:sp>
      <p:sp>
        <p:nvSpPr>
          <p:cNvPr id="5" name="Content Placeholder 2">
            <a:extLst>
              <a:ext uri="{FF2B5EF4-FFF2-40B4-BE49-F238E27FC236}">
                <a16:creationId xmlns:a16="http://schemas.microsoft.com/office/drawing/2014/main" id="{440991D4-16CD-7644-8D32-3621DB1BE5F2}"/>
              </a:ext>
            </a:extLst>
          </p:cNvPr>
          <p:cNvSpPr>
            <a:spLocks noGrp="1"/>
          </p:cNvSpPr>
          <p:nvPr>
            <p:ph idx="1"/>
          </p:nvPr>
        </p:nvSpPr>
        <p:spPr>
          <a:xfrm>
            <a:off x="628474" y="1315319"/>
            <a:ext cx="9404350" cy="4752975"/>
          </a:xfrm>
        </p:spPr>
        <p:txBody>
          <a:bodyPr anchor="ctr">
            <a:normAutofit fontScale="85000" lnSpcReduction="20000"/>
          </a:bodyPr>
          <a:lstStyle/>
          <a:p>
            <a:endParaRPr lang="en-US" sz="2400" dirty="0"/>
          </a:p>
          <a:p>
            <a:r>
              <a:rPr lang="en-US" sz="2400" dirty="0"/>
              <a:t>Disjointed and difficult season, extraordinarily well handled by our senior squad and wider Cranes community.</a:t>
            </a:r>
          </a:p>
          <a:p>
            <a:endParaRPr lang="en-US" sz="2400" dirty="0"/>
          </a:p>
          <a:p>
            <a:r>
              <a:rPr lang="en-US" sz="2400" dirty="0"/>
              <a:t>Lockdown challenges and adapted training sessions helped look after both our players physical and mental health throughout.</a:t>
            </a:r>
          </a:p>
          <a:p>
            <a:endParaRPr lang="en-US" sz="2400" dirty="0"/>
          </a:p>
          <a:p>
            <a:r>
              <a:rPr lang="en-US" sz="2400" dirty="0"/>
              <a:t>Training session participation numbers reached 50 plus pre-Christmas and averaged above 30 after the last lockdown ended.</a:t>
            </a:r>
          </a:p>
          <a:p>
            <a:endParaRPr lang="en-US" sz="2400" dirty="0"/>
          </a:p>
          <a:p>
            <a:r>
              <a:rPr lang="en-US" sz="2400" dirty="0"/>
              <a:t>Overall active adult player numbers are also up on the previous season, with almost 80 players having taken part in training sessions and matches throughout the season.</a:t>
            </a:r>
          </a:p>
          <a:p>
            <a:endParaRPr lang="en-US" sz="2400" dirty="0"/>
          </a:p>
          <a:p>
            <a:r>
              <a:rPr lang="en-US" sz="2400" dirty="0"/>
              <a:t>Successful final run of matches to close out the season; beating Effingham &amp; Leatherhead and Met Police, losing to Chobham and </a:t>
            </a:r>
            <a:r>
              <a:rPr lang="en-US" sz="2400" dirty="0" err="1"/>
              <a:t>Weybridge</a:t>
            </a:r>
            <a:r>
              <a:rPr lang="en-US" sz="2400" dirty="0"/>
              <a:t> Vandals, however performing fantastically well against sides up to 3 levels above us.</a:t>
            </a:r>
          </a:p>
          <a:p>
            <a:endParaRPr lang="en-US" sz="2400" dirty="0"/>
          </a:p>
          <a:p>
            <a:endParaRPr lang="en-US" sz="2400" dirty="0"/>
          </a:p>
          <a:p>
            <a:endParaRPr lang="en-US" sz="2400" dirty="0"/>
          </a:p>
        </p:txBody>
      </p:sp>
    </p:spTree>
    <p:extLst>
      <p:ext uri="{BB962C8B-B14F-4D97-AF65-F5344CB8AC3E}">
        <p14:creationId xmlns:p14="http://schemas.microsoft.com/office/powerpoint/2010/main" val="8328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096863" y="147357"/>
            <a:ext cx="9404450" cy="1167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a:t>21/22 Season Preview – Nic Churchill </a:t>
            </a:r>
          </a:p>
        </p:txBody>
      </p:sp>
      <p:sp>
        <p:nvSpPr>
          <p:cNvPr id="5" name="Content Placeholder 2">
            <a:extLst>
              <a:ext uri="{FF2B5EF4-FFF2-40B4-BE49-F238E27FC236}">
                <a16:creationId xmlns:a16="http://schemas.microsoft.com/office/drawing/2014/main" id="{78B3159D-0EF5-9D4F-8CD0-747909773908}"/>
              </a:ext>
            </a:extLst>
          </p:cNvPr>
          <p:cNvSpPr>
            <a:spLocks noGrp="1"/>
          </p:cNvSpPr>
          <p:nvPr>
            <p:ph idx="1"/>
          </p:nvPr>
        </p:nvSpPr>
        <p:spPr>
          <a:xfrm>
            <a:off x="617185" y="1315319"/>
            <a:ext cx="9404350" cy="4752975"/>
          </a:xfrm>
        </p:spPr>
        <p:txBody>
          <a:bodyPr anchor="ctr">
            <a:normAutofit fontScale="77500" lnSpcReduction="20000"/>
          </a:bodyPr>
          <a:lstStyle/>
          <a:p>
            <a:r>
              <a:rPr lang="en-US" sz="2400" dirty="0"/>
              <a:t>No confirmed dates yet from the RFU regards progressing from stage D2 to E then F.</a:t>
            </a:r>
          </a:p>
          <a:p>
            <a:endParaRPr lang="en-US" sz="2400" dirty="0"/>
          </a:p>
          <a:p>
            <a:r>
              <a:rPr lang="en-US" sz="2400" dirty="0"/>
              <a:t>The 2021/22 season is expected to see a return to rugby in its full form and be restriction free by the start of September.</a:t>
            </a:r>
          </a:p>
          <a:p>
            <a:endParaRPr lang="en-US" sz="2400" dirty="0"/>
          </a:p>
          <a:p>
            <a:r>
              <a:rPr lang="en-US" sz="2400" dirty="0"/>
              <a:t>The Summer Touch activities will continue through until the middle of July with Preseason commencing on the 21</a:t>
            </a:r>
            <a:r>
              <a:rPr lang="en-US" sz="2400" baseline="30000" dirty="0"/>
              <a:t>st</a:t>
            </a:r>
            <a:r>
              <a:rPr lang="en-US" sz="2400" dirty="0"/>
              <a:t>.</a:t>
            </a:r>
          </a:p>
          <a:p>
            <a:endParaRPr lang="en-US" sz="2400" dirty="0"/>
          </a:p>
          <a:p>
            <a:r>
              <a:rPr lang="en-US" sz="2400" dirty="0"/>
              <a:t>Increased active player count and weekly participation numbers point to strong 1</a:t>
            </a:r>
            <a:r>
              <a:rPr lang="en-US" sz="2400" baseline="30000" dirty="0"/>
              <a:t>st</a:t>
            </a:r>
            <a:r>
              <a:rPr lang="en-US" sz="2400" dirty="0"/>
              <a:t> and 2</a:t>
            </a:r>
            <a:r>
              <a:rPr lang="en-US" sz="2400" baseline="30000" dirty="0"/>
              <a:t>nd</a:t>
            </a:r>
            <a:r>
              <a:rPr lang="en-US" sz="2400" dirty="0"/>
              <a:t> XV squads as well as a vibrant vets.</a:t>
            </a:r>
          </a:p>
          <a:p>
            <a:endParaRPr lang="en-US" sz="2400" dirty="0"/>
          </a:p>
          <a:p>
            <a:r>
              <a:rPr lang="en-US" sz="2400" dirty="0"/>
              <a:t>Our now thriving Colts program will see players begin to incorporate into senior rugby from the 1</a:t>
            </a:r>
            <a:r>
              <a:rPr lang="en-US" sz="2400" baseline="30000" dirty="0"/>
              <a:t>st</a:t>
            </a:r>
            <a:r>
              <a:rPr lang="en-US" sz="2400" dirty="0"/>
              <a:t> of January 2022 and will boost the squad immensely.</a:t>
            </a:r>
          </a:p>
          <a:p>
            <a:endParaRPr lang="en-US" sz="2400" dirty="0"/>
          </a:p>
          <a:p>
            <a:r>
              <a:rPr lang="en-US" sz="2400" b="1" dirty="0"/>
              <a:t>Expectations</a:t>
            </a:r>
            <a:r>
              <a:rPr lang="en-US" sz="2400" dirty="0"/>
              <a:t> - Both senior teams are more than capable of challenging for their respective leagues and a combined squad should enjoy a decent run in the Surrey Cup.</a:t>
            </a:r>
          </a:p>
          <a:p>
            <a:endParaRPr lang="en-US" sz="2400" dirty="0"/>
          </a:p>
        </p:txBody>
      </p:sp>
    </p:spTree>
    <p:extLst>
      <p:ext uri="{BB962C8B-B14F-4D97-AF65-F5344CB8AC3E}">
        <p14:creationId xmlns:p14="http://schemas.microsoft.com/office/powerpoint/2010/main" val="35262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5D17692-8F69-4D07-B7FE-963093492D62}"/>
              </a:ext>
            </a:extLst>
          </p:cNvPr>
          <p:cNvSpPr>
            <a:spLocks noGrp="1"/>
          </p:cNvSpPr>
          <p:nvPr>
            <p:ph idx="1"/>
          </p:nvPr>
        </p:nvSpPr>
        <p:spPr>
          <a:xfrm>
            <a:off x="639663" y="1071564"/>
            <a:ext cx="9404450" cy="4236416"/>
          </a:xfrm>
        </p:spPr>
        <p:txBody>
          <a:bodyPr>
            <a:noAutofit/>
          </a:bodyPr>
          <a:lstStyle/>
          <a:p>
            <a:pPr marL="0" indent="0">
              <a:buNone/>
            </a:pPr>
            <a:r>
              <a:rPr lang="en-GB" sz="1600" dirty="0"/>
              <a:t>I am going to try to keep this as brief as possible, as our President Gareth Stingemore will provide an excellent summary of the 2020/21 “season” such as it was &amp; the progress that our Committee has made over the past year. Nic Churchill will also cover the playing side in some detail too.</a:t>
            </a:r>
          </a:p>
          <a:p>
            <a:pPr marL="0" indent="0">
              <a:buNone/>
            </a:pPr>
            <a:r>
              <a:rPr lang="en-GB" sz="1600" dirty="0"/>
              <a:t>I would like to start by thanking all those members who have stepped forward to serve our Club, whether either on the Committee or in any other voluntary capacity. As ever, some are now standing down, some continuing to serve &amp; others will step up to the plate. All give or have given what they can when they can, for which the Club is most grateful.</a:t>
            </a:r>
          </a:p>
          <a:p>
            <a:pPr marL="0" indent="0">
              <a:buNone/>
            </a:pPr>
            <a:r>
              <a:rPr lang="en-GB" sz="1600" dirty="0"/>
              <a:t>I do not want to single out individuals but must make special mention though of one particular lady, well known to us all, namely Mrs H. Anna has provided our match teas for far longer than most of us can remember but has now had to retire from that role. She has already been honoured by being made a Lifetime VP, but we will be looking for a suitable “retirement gift” to say thank you.</a:t>
            </a:r>
          </a:p>
          <a:p>
            <a:pPr marL="0" indent="0">
              <a:buNone/>
            </a:pPr>
            <a:r>
              <a:rPr lang="en-GB" sz="1600" dirty="0"/>
              <a:t>Gareth has as I say covered many aspects of our progress as a Club during 2020/21, as well as some exciting future plans that your Committee are currently working on. As he says, a lot of the hard work does go on behind the scenes, often unseen &amp; unheard. Those contributors know who they are &amp; they have my sincere thanks for the unstinting support that they have provided me with in my first year as Chairman of Cranleigh RFC.</a:t>
            </a:r>
          </a:p>
          <a:p>
            <a:pPr marL="0" indent="0">
              <a:buNone/>
            </a:pPr>
            <a:r>
              <a:rPr lang="en-GB" sz="1600" dirty="0"/>
              <a:t>Mike Chapman in his Treasurer’s Report will cover our financial position which I am pleased to say is as strong as it has ever been. A significant part of this is due to the continued financial support of our membership, our VPs &amp; sponsors. Full advantage of various financial assistance packages has been taken where available &amp; deemed prudent. </a:t>
            </a:r>
          </a:p>
          <a:p>
            <a:pPr marL="0" indent="0">
              <a:buNone/>
            </a:pPr>
            <a:endParaRPr lang="en-GB" sz="1050" dirty="0"/>
          </a:p>
        </p:txBody>
      </p:sp>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254026" y="-361284"/>
            <a:ext cx="9404450" cy="167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a:t>Chairman Report – Toby Eves</a:t>
            </a:r>
          </a:p>
        </p:txBody>
      </p:sp>
    </p:spTree>
    <p:extLst>
      <p:ext uri="{BB962C8B-B14F-4D97-AF65-F5344CB8AC3E}">
        <p14:creationId xmlns:p14="http://schemas.microsoft.com/office/powerpoint/2010/main" val="75766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096863" y="147357"/>
            <a:ext cx="9404450" cy="116796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a:t>Senior Coaching and Support Team </a:t>
            </a:r>
          </a:p>
          <a:p>
            <a:pPr algn="ctr"/>
            <a:r>
              <a:rPr lang="en-US" b="1" u="sng" dirty="0"/>
              <a:t>– Nic Churchill </a:t>
            </a:r>
          </a:p>
        </p:txBody>
      </p:sp>
      <p:sp>
        <p:nvSpPr>
          <p:cNvPr id="5" name="Content Placeholder 2">
            <a:extLst>
              <a:ext uri="{FF2B5EF4-FFF2-40B4-BE49-F238E27FC236}">
                <a16:creationId xmlns:a16="http://schemas.microsoft.com/office/drawing/2014/main" id="{559DF53C-43D2-604F-BFC6-08C1D6020D3B}"/>
              </a:ext>
            </a:extLst>
          </p:cNvPr>
          <p:cNvSpPr>
            <a:spLocks noGrp="1"/>
          </p:cNvSpPr>
          <p:nvPr>
            <p:ph idx="1"/>
          </p:nvPr>
        </p:nvSpPr>
        <p:spPr>
          <a:xfrm>
            <a:off x="639763" y="1316038"/>
            <a:ext cx="9404350" cy="4751387"/>
          </a:xfrm>
        </p:spPr>
        <p:txBody>
          <a:bodyPr anchor="ctr">
            <a:normAutofit fontScale="92500" lnSpcReduction="20000"/>
          </a:bodyPr>
          <a:lstStyle/>
          <a:p>
            <a:r>
              <a:rPr lang="en-US" sz="2400" dirty="0"/>
              <a:t>Philosophy – “To develop players of all abilities whilst providing fun, engaging practice in a safe and friendly environment”</a:t>
            </a:r>
          </a:p>
          <a:p>
            <a:endParaRPr lang="en-US" sz="2400" dirty="0"/>
          </a:p>
          <a:p>
            <a:r>
              <a:rPr lang="en-US" sz="2400" dirty="0"/>
              <a:t>DOR/Head Coach – Nic Churchill</a:t>
            </a:r>
          </a:p>
          <a:p>
            <a:r>
              <a:rPr lang="en-US" sz="2400" dirty="0"/>
              <a:t>Attack Coach – Jonny Burden</a:t>
            </a:r>
          </a:p>
          <a:p>
            <a:r>
              <a:rPr lang="en-US" sz="2400" dirty="0"/>
              <a:t>Forwards Coach – Ryan </a:t>
            </a:r>
            <a:r>
              <a:rPr lang="en-US" sz="2400" dirty="0" err="1"/>
              <a:t>Thornber</a:t>
            </a:r>
            <a:endParaRPr lang="en-US" sz="2400" dirty="0"/>
          </a:p>
          <a:p>
            <a:r>
              <a:rPr lang="en-US" sz="2400" dirty="0"/>
              <a:t>Skills Coach – Mike White</a:t>
            </a:r>
          </a:p>
          <a:p>
            <a:r>
              <a:rPr lang="en-US" sz="2400" dirty="0"/>
              <a:t>Strength &amp; Conditioning – Sam Lawrence</a:t>
            </a:r>
          </a:p>
          <a:p>
            <a:r>
              <a:rPr lang="en-US" sz="2400" dirty="0"/>
              <a:t>Lead Physio – Alice </a:t>
            </a:r>
            <a:r>
              <a:rPr lang="en-US" sz="2400" dirty="0" err="1"/>
              <a:t>Sugden</a:t>
            </a:r>
            <a:endParaRPr lang="en-US" sz="2400" dirty="0"/>
          </a:p>
          <a:p>
            <a:r>
              <a:rPr lang="en-US" sz="2400" dirty="0"/>
              <a:t>Co Physio – TBC</a:t>
            </a:r>
          </a:p>
          <a:p>
            <a:r>
              <a:rPr lang="en-US" sz="2400" dirty="0"/>
              <a:t> Statistics &amp; Analysis – Geoff Noonan</a:t>
            </a:r>
          </a:p>
          <a:p>
            <a:r>
              <a:rPr lang="en-US" sz="2400" dirty="0"/>
              <a:t>1</a:t>
            </a:r>
            <a:r>
              <a:rPr lang="en-US" sz="2400" baseline="30000" dirty="0"/>
              <a:t>st</a:t>
            </a:r>
            <a:r>
              <a:rPr lang="en-US" sz="2400" dirty="0"/>
              <a:t> XV Team Manager - TBC</a:t>
            </a:r>
          </a:p>
          <a:p>
            <a:r>
              <a:rPr lang="en-US" sz="2400" dirty="0"/>
              <a:t>2</a:t>
            </a:r>
            <a:r>
              <a:rPr lang="en-US" sz="2400" baseline="30000" dirty="0"/>
              <a:t>nd</a:t>
            </a:r>
            <a:r>
              <a:rPr lang="en-US" sz="2400" dirty="0"/>
              <a:t> XV Team Manager - TBC</a:t>
            </a:r>
          </a:p>
        </p:txBody>
      </p:sp>
    </p:spTree>
    <p:extLst>
      <p:ext uri="{BB962C8B-B14F-4D97-AF65-F5344CB8AC3E}">
        <p14:creationId xmlns:p14="http://schemas.microsoft.com/office/powerpoint/2010/main" val="293036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096863" y="147357"/>
            <a:ext cx="9404450" cy="1167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a:t>Dates for Diary– Nic Churchill </a:t>
            </a:r>
          </a:p>
        </p:txBody>
      </p:sp>
      <p:sp>
        <p:nvSpPr>
          <p:cNvPr id="5" name="Content Placeholder 2">
            <a:extLst>
              <a:ext uri="{FF2B5EF4-FFF2-40B4-BE49-F238E27FC236}">
                <a16:creationId xmlns:a16="http://schemas.microsoft.com/office/drawing/2014/main" id="{A980DB92-C1A8-DA42-8110-979398C03100}"/>
              </a:ext>
            </a:extLst>
          </p:cNvPr>
          <p:cNvSpPr>
            <a:spLocks noGrp="1"/>
          </p:cNvSpPr>
          <p:nvPr>
            <p:ph idx="1"/>
          </p:nvPr>
        </p:nvSpPr>
        <p:spPr>
          <a:xfrm>
            <a:off x="639763" y="1316038"/>
            <a:ext cx="9404350" cy="4751387"/>
          </a:xfrm>
        </p:spPr>
        <p:txBody>
          <a:bodyPr anchor="ctr">
            <a:normAutofit fontScale="55000" lnSpcReduction="20000"/>
          </a:bodyPr>
          <a:lstStyle/>
          <a:p>
            <a:r>
              <a:rPr lang="en-US" sz="2400" dirty="0"/>
              <a:t>21</a:t>
            </a:r>
            <a:r>
              <a:rPr lang="en-US" sz="2400" baseline="30000" dirty="0"/>
              <a:t>st</a:t>
            </a:r>
            <a:r>
              <a:rPr lang="en-US" sz="2400" dirty="0"/>
              <a:t> July – Start of Preseason Training</a:t>
            </a:r>
          </a:p>
          <a:p>
            <a:endParaRPr lang="en-US" sz="2400" dirty="0"/>
          </a:p>
          <a:p>
            <a:r>
              <a:rPr lang="en-US" sz="2400" dirty="0"/>
              <a:t>29</a:t>
            </a:r>
            <a:r>
              <a:rPr lang="en-US" sz="2400" baseline="30000" dirty="0"/>
              <a:t>th</a:t>
            </a:r>
            <a:r>
              <a:rPr lang="en-US" sz="2400" dirty="0"/>
              <a:t> August – </a:t>
            </a:r>
            <a:r>
              <a:rPr lang="en-US" sz="2400" dirty="0" err="1"/>
              <a:t>Cranleigh</a:t>
            </a:r>
            <a:r>
              <a:rPr lang="en-US" sz="2400" dirty="0"/>
              <a:t> Vs The CALM Barbarians</a:t>
            </a:r>
          </a:p>
          <a:p>
            <a:endParaRPr lang="en-US" sz="2400" dirty="0"/>
          </a:p>
          <a:p>
            <a:r>
              <a:rPr lang="en-US" sz="2400" dirty="0"/>
              <a:t>4</a:t>
            </a:r>
            <a:r>
              <a:rPr lang="en-US" sz="2400" baseline="30000" dirty="0"/>
              <a:t>th</a:t>
            </a:r>
            <a:r>
              <a:rPr lang="en-US" sz="2400" dirty="0"/>
              <a:t> September – Preseason Friendly 1 </a:t>
            </a:r>
          </a:p>
          <a:p>
            <a:endParaRPr lang="en-US" sz="2400" dirty="0"/>
          </a:p>
          <a:p>
            <a:r>
              <a:rPr lang="en-US" sz="2400" dirty="0"/>
              <a:t>11</a:t>
            </a:r>
            <a:r>
              <a:rPr lang="en-US" sz="2400" baseline="30000" dirty="0"/>
              <a:t>th</a:t>
            </a:r>
            <a:r>
              <a:rPr lang="en-US" sz="2400" dirty="0"/>
              <a:t> September – Preseason Friendly 2</a:t>
            </a:r>
          </a:p>
          <a:p>
            <a:endParaRPr lang="en-US" sz="2400" dirty="0"/>
          </a:p>
          <a:p>
            <a:r>
              <a:rPr lang="en-US" sz="2400" dirty="0"/>
              <a:t>18</a:t>
            </a:r>
            <a:r>
              <a:rPr lang="en-US" sz="2400" baseline="30000" dirty="0"/>
              <a:t>th</a:t>
            </a:r>
            <a:r>
              <a:rPr lang="en-US" sz="2400" dirty="0"/>
              <a:t> September</a:t>
            </a:r>
          </a:p>
          <a:p>
            <a:pPr lvl="1"/>
            <a:r>
              <a:rPr lang="en-US" sz="2000" dirty="0"/>
              <a:t>1</a:t>
            </a:r>
            <a:r>
              <a:rPr lang="en-US" sz="2000" baseline="30000" dirty="0"/>
              <a:t>st</a:t>
            </a:r>
            <a:r>
              <a:rPr lang="en-US" sz="2000" dirty="0"/>
              <a:t> XV vs Old Blues (H)</a:t>
            </a:r>
          </a:p>
          <a:p>
            <a:pPr lvl="1"/>
            <a:r>
              <a:rPr lang="en-US" sz="2000" dirty="0"/>
              <a:t>2</a:t>
            </a:r>
            <a:r>
              <a:rPr lang="en-US" sz="2000" baseline="30000" dirty="0"/>
              <a:t>nd</a:t>
            </a:r>
            <a:r>
              <a:rPr lang="en-US" sz="2000" dirty="0"/>
              <a:t> XV vs </a:t>
            </a:r>
            <a:r>
              <a:rPr lang="en-US" sz="2000" dirty="0" err="1"/>
              <a:t>Weybridge</a:t>
            </a:r>
            <a:r>
              <a:rPr lang="en-US" sz="2000" dirty="0"/>
              <a:t> Vandals (A)</a:t>
            </a:r>
          </a:p>
          <a:p>
            <a:r>
              <a:rPr lang="en-US" sz="2400" dirty="0"/>
              <a:t>25</a:t>
            </a:r>
            <a:r>
              <a:rPr lang="en-US" sz="2400" baseline="30000" dirty="0"/>
              <a:t>th</a:t>
            </a:r>
            <a:r>
              <a:rPr lang="en-US" sz="2400" dirty="0"/>
              <a:t> September</a:t>
            </a:r>
          </a:p>
          <a:p>
            <a:pPr lvl="1"/>
            <a:r>
              <a:rPr lang="en-US" sz="2000" dirty="0"/>
              <a:t>1</a:t>
            </a:r>
            <a:r>
              <a:rPr lang="en-US" sz="2000" baseline="30000" dirty="0"/>
              <a:t>st</a:t>
            </a:r>
            <a:r>
              <a:rPr lang="en-US" sz="2000" dirty="0"/>
              <a:t> XV vs Old </a:t>
            </a:r>
            <a:r>
              <a:rPr lang="en-US" sz="2000" dirty="0" err="1"/>
              <a:t>Wimbledonians</a:t>
            </a:r>
            <a:r>
              <a:rPr lang="en-US" sz="2000" dirty="0"/>
              <a:t> (A)</a:t>
            </a:r>
          </a:p>
          <a:p>
            <a:pPr lvl="1"/>
            <a:r>
              <a:rPr lang="en-US" sz="2000" dirty="0"/>
              <a:t>2</a:t>
            </a:r>
            <a:r>
              <a:rPr lang="en-US" sz="2000" baseline="30000" dirty="0"/>
              <a:t>nd</a:t>
            </a:r>
            <a:r>
              <a:rPr lang="en-US" sz="2000" dirty="0"/>
              <a:t> XV vs </a:t>
            </a:r>
            <a:r>
              <a:rPr lang="en-US" sz="2000" dirty="0" err="1"/>
              <a:t>Guildfordians</a:t>
            </a:r>
            <a:r>
              <a:rPr lang="en-US" sz="2000" dirty="0"/>
              <a:t> (H)</a:t>
            </a:r>
          </a:p>
          <a:p>
            <a:r>
              <a:rPr lang="en-US" sz="2400" dirty="0"/>
              <a:t>2</a:t>
            </a:r>
            <a:r>
              <a:rPr lang="en-US" sz="2400" baseline="30000" dirty="0"/>
              <a:t>nd</a:t>
            </a:r>
            <a:r>
              <a:rPr lang="en-US" sz="2400" dirty="0"/>
              <a:t> October</a:t>
            </a:r>
          </a:p>
          <a:p>
            <a:pPr lvl="1"/>
            <a:r>
              <a:rPr lang="en-US" sz="2000" dirty="0"/>
              <a:t>1</a:t>
            </a:r>
            <a:r>
              <a:rPr lang="en-US" sz="2000" baseline="30000" dirty="0"/>
              <a:t>st</a:t>
            </a:r>
            <a:r>
              <a:rPr lang="en-US" sz="2000" dirty="0"/>
              <a:t> XV vs </a:t>
            </a:r>
            <a:r>
              <a:rPr lang="en-US" sz="2000" dirty="0" err="1"/>
              <a:t>Chipstead</a:t>
            </a:r>
            <a:r>
              <a:rPr lang="en-US" sz="2000" dirty="0"/>
              <a:t> (H)</a:t>
            </a:r>
          </a:p>
          <a:p>
            <a:pPr lvl="1"/>
            <a:r>
              <a:rPr lang="en-US" sz="2000" dirty="0"/>
              <a:t>2</a:t>
            </a:r>
            <a:r>
              <a:rPr lang="en-US" sz="2000" baseline="30000" dirty="0"/>
              <a:t>nd</a:t>
            </a:r>
            <a:r>
              <a:rPr lang="en-US" sz="2000" dirty="0"/>
              <a:t> XV vs Old Emanuel (A)</a:t>
            </a:r>
          </a:p>
          <a:p>
            <a:pPr lvl="1"/>
            <a:endParaRPr lang="en-US" sz="2000" dirty="0"/>
          </a:p>
          <a:p>
            <a:r>
              <a:rPr lang="en-US" sz="2400" dirty="0"/>
              <a:t>Date TBC – Surrey Shield Round 1  - </a:t>
            </a:r>
            <a:r>
              <a:rPr lang="en-US" sz="2400" dirty="0" err="1"/>
              <a:t>Cranleigh</a:t>
            </a:r>
            <a:r>
              <a:rPr lang="en-US" sz="2400" dirty="0"/>
              <a:t> Vs </a:t>
            </a:r>
            <a:r>
              <a:rPr lang="en-US" sz="2400" dirty="0" err="1"/>
              <a:t>Chipstead</a:t>
            </a:r>
            <a:endParaRPr lang="en-US" sz="2400" dirty="0"/>
          </a:p>
          <a:p>
            <a:endParaRPr lang="en-US" sz="2400" dirty="0"/>
          </a:p>
        </p:txBody>
      </p:sp>
    </p:spTree>
    <p:extLst>
      <p:ext uri="{BB962C8B-B14F-4D97-AF65-F5344CB8AC3E}">
        <p14:creationId xmlns:p14="http://schemas.microsoft.com/office/powerpoint/2010/main" val="340042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14" end="1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xEl>
                                              <p:pRg st="15" end="1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096863" y="147357"/>
            <a:ext cx="9404450" cy="116796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a:t>Ladies Rugby Coming Soon – Nic Churchill </a:t>
            </a:r>
          </a:p>
        </p:txBody>
      </p:sp>
      <p:sp>
        <p:nvSpPr>
          <p:cNvPr id="5" name="Content Placeholder 2">
            <a:extLst>
              <a:ext uri="{FF2B5EF4-FFF2-40B4-BE49-F238E27FC236}">
                <a16:creationId xmlns:a16="http://schemas.microsoft.com/office/drawing/2014/main" id="{B47A159D-EF26-A844-968B-D157A65F995B}"/>
              </a:ext>
            </a:extLst>
          </p:cNvPr>
          <p:cNvSpPr>
            <a:spLocks noGrp="1"/>
          </p:cNvSpPr>
          <p:nvPr>
            <p:ph idx="1"/>
          </p:nvPr>
        </p:nvSpPr>
        <p:spPr>
          <a:xfrm>
            <a:off x="628474" y="1218318"/>
            <a:ext cx="9404350" cy="4752975"/>
          </a:xfrm>
        </p:spPr>
        <p:txBody>
          <a:bodyPr anchor="ctr">
            <a:normAutofit lnSpcReduction="10000"/>
          </a:bodyPr>
          <a:lstStyle/>
          <a:p>
            <a:endParaRPr lang="en-US" sz="2400" dirty="0"/>
          </a:p>
          <a:p>
            <a:r>
              <a:rPr lang="en-US" sz="2400" dirty="0"/>
              <a:t>Exciting new era in our Cranes history – Ladies rugby at </a:t>
            </a:r>
            <a:r>
              <a:rPr lang="en-US" sz="2400" dirty="0" err="1"/>
              <a:t>Cranleigh</a:t>
            </a:r>
            <a:r>
              <a:rPr lang="en-US" sz="2400" dirty="0"/>
              <a:t> by the start of the 22/23 season.</a:t>
            </a:r>
          </a:p>
          <a:p>
            <a:endParaRPr lang="en-US" sz="2400" dirty="0"/>
          </a:p>
          <a:p>
            <a:r>
              <a:rPr lang="en-US" sz="2400" dirty="0"/>
              <a:t>Structural and </a:t>
            </a:r>
            <a:r>
              <a:rPr lang="en-US" sz="2400" dirty="0" err="1"/>
              <a:t>organisational</a:t>
            </a:r>
            <a:r>
              <a:rPr lang="en-US" sz="2400" dirty="0"/>
              <a:t> changes to the clubhouse coming next season to support a ladies rugby team.</a:t>
            </a:r>
          </a:p>
          <a:p>
            <a:endParaRPr lang="en-US" sz="2400" dirty="0"/>
          </a:p>
          <a:p>
            <a:r>
              <a:rPr lang="en-US" sz="2400" dirty="0"/>
              <a:t>Inner Warrior Ladies Rugby camps already planned for Spring 2022 to boost awareness and participation.</a:t>
            </a:r>
          </a:p>
          <a:p>
            <a:endParaRPr lang="en-US" sz="2400" dirty="0"/>
          </a:p>
          <a:p>
            <a:r>
              <a:rPr lang="en-US" sz="2400" dirty="0"/>
              <a:t>Strong coaching and support team in the pipeline to create an inclusive, fun and friendly environment for all players.</a:t>
            </a:r>
          </a:p>
          <a:p>
            <a:endParaRPr lang="en-US" sz="2400" dirty="0"/>
          </a:p>
          <a:p>
            <a:endParaRPr lang="en-US" sz="2400" dirty="0"/>
          </a:p>
        </p:txBody>
      </p:sp>
    </p:spTree>
    <p:extLst>
      <p:ext uri="{BB962C8B-B14F-4D97-AF65-F5344CB8AC3E}">
        <p14:creationId xmlns:p14="http://schemas.microsoft.com/office/powerpoint/2010/main" val="680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8" name="Title 1">
            <a:extLst>
              <a:ext uri="{FF2B5EF4-FFF2-40B4-BE49-F238E27FC236}">
                <a16:creationId xmlns:a16="http://schemas.microsoft.com/office/drawing/2014/main" id="{2356203C-31E9-AB43-91E6-D2DD85DA0417}"/>
              </a:ext>
            </a:extLst>
          </p:cNvPr>
          <p:cNvSpPr>
            <a:spLocks noGrp="1"/>
          </p:cNvSpPr>
          <p:nvPr>
            <p:ph type="title"/>
          </p:nvPr>
        </p:nvSpPr>
        <p:spPr>
          <a:xfrm>
            <a:off x="1320047" y="2566583"/>
            <a:ext cx="9342043" cy="1325563"/>
          </a:xfrm>
        </p:spPr>
        <p:txBody>
          <a:bodyPr>
            <a:normAutofit/>
          </a:bodyPr>
          <a:lstStyle/>
          <a:p>
            <a:pPr algn="ctr"/>
            <a:r>
              <a:rPr lang="en-GB" b="1" u="sng" dirty="0"/>
              <a:t>Any Questions </a:t>
            </a:r>
          </a:p>
        </p:txBody>
      </p:sp>
    </p:spTree>
    <p:extLst>
      <p:ext uri="{BB962C8B-B14F-4D97-AF65-F5344CB8AC3E}">
        <p14:creationId xmlns:p14="http://schemas.microsoft.com/office/powerpoint/2010/main" val="205474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8" name="Title 1">
            <a:extLst>
              <a:ext uri="{FF2B5EF4-FFF2-40B4-BE49-F238E27FC236}">
                <a16:creationId xmlns:a16="http://schemas.microsoft.com/office/drawing/2014/main" id="{2356203C-31E9-AB43-91E6-D2DD85DA0417}"/>
              </a:ext>
            </a:extLst>
          </p:cNvPr>
          <p:cNvSpPr>
            <a:spLocks noGrp="1"/>
          </p:cNvSpPr>
          <p:nvPr>
            <p:ph type="title"/>
          </p:nvPr>
        </p:nvSpPr>
        <p:spPr>
          <a:xfrm>
            <a:off x="1320047" y="2566583"/>
            <a:ext cx="9342043" cy="1325563"/>
          </a:xfrm>
        </p:spPr>
        <p:txBody>
          <a:bodyPr>
            <a:normAutofit/>
          </a:bodyPr>
          <a:lstStyle/>
          <a:p>
            <a:pPr algn="ctr"/>
            <a:r>
              <a:rPr lang="en-GB" b="1" u="sng" dirty="0"/>
              <a:t>A.O.B </a:t>
            </a:r>
          </a:p>
        </p:txBody>
      </p:sp>
    </p:spTree>
    <p:extLst>
      <p:ext uri="{BB962C8B-B14F-4D97-AF65-F5344CB8AC3E}">
        <p14:creationId xmlns:p14="http://schemas.microsoft.com/office/powerpoint/2010/main" val="1134759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8" name="Title 1">
            <a:extLst>
              <a:ext uri="{FF2B5EF4-FFF2-40B4-BE49-F238E27FC236}">
                <a16:creationId xmlns:a16="http://schemas.microsoft.com/office/drawing/2014/main" id="{2356203C-31E9-AB43-91E6-D2DD85DA0417}"/>
              </a:ext>
            </a:extLst>
          </p:cNvPr>
          <p:cNvSpPr>
            <a:spLocks noGrp="1"/>
          </p:cNvSpPr>
          <p:nvPr>
            <p:ph type="title"/>
          </p:nvPr>
        </p:nvSpPr>
        <p:spPr>
          <a:xfrm>
            <a:off x="1320047" y="2566583"/>
            <a:ext cx="9342043" cy="1325563"/>
          </a:xfrm>
        </p:spPr>
        <p:txBody>
          <a:bodyPr>
            <a:normAutofit/>
          </a:bodyPr>
          <a:lstStyle/>
          <a:p>
            <a:pPr algn="ctr"/>
            <a:r>
              <a:rPr lang="en-GB" b="1" u="sng" dirty="0"/>
              <a:t>AGM Close </a:t>
            </a:r>
          </a:p>
        </p:txBody>
      </p:sp>
    </p:spTree>
    <p:extLst>
      <p:ext uri="{BB962C8B-B14F-4D97-AF65-F5344CB8AC3E}">
        <p14:creationId xmlns:p14="http://schemas.microsoft.com/office/powerpoint/2010/main" val="25114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5D17692-8F69-4D07-B7FE-963093492D62}"/>
              </a:ext>
            </a:extLst>
          </p:cNvPr>
          <p:cNvSpPr>
            <a:spLocks noGrp="1"/>
          </p:cNvSpPr>
          <p:nvPr>
            <p:ph idx="1"/>
          </p:nvPr>
        </p:nvSpPr>
        <p:spPr>
          <a:xfrm>
            <a:off x="639663" y="1071564"/>
            <a:ext cx="9404450" cy="4236416"/>
          </a:xfrm>
        </p:spPr>
        <p:txBody>
          <a:bodyPr>
            <a:noAutofit/>
          </a:bodyPr>
          <a:lstStyle/>
          <a:p>
            <a:pPr marL="0" indent="0">
              <a:buNone/>
            </a:pPr>
            <a:r>
              <a:rPr lang="en-GB" sz="1600" dirty="0"/>
              <a:t>We have supported our local community &amp; launched several mental health related &amp; other initiatives, details of which are covered by others. Such things are vitally important; they define  who we are &amp; what we stand for as a Club within our community.</a:t>
            </a:r>
          </a:p>
          <a:p>
            <a:pPr marL="0" indent="0">
              <a:buNone/>
            </a:pPr>
            <a:r>
              <a:rPr lang="en-GB" sz="1600" dirty="0"/>
              <a:t>Our Honourable Secretary Amanda Newman-Parsons has made tremendous progress in many areas &amp; her partner Simon Killick likewise on the drainage &amp; grounds in general, more details will follow but we owe them both a major vote of thanks.</a:t>
            </a:r>
          </a:p>
          <a:p>
            <a:pPr marL="0" indent="0">
              <a:buNone/>
            </a:pPr>
            <a:r>
              <a:rPr lang="en-GB" sz="1600" dirty="0"/>
              <a:t>Paul Denyer &amp; his Mini &amp; Youth section have also worked tirelessly to provide opportunities for our youngsters. Coaches &amp; managers have not only provided rugby where possible but many other team related activities. Once again, more detail is provided by Paul in his report.</a:t>
            </a:r>
          </a:p>
          <a:p>
            <a:pPr marL="0" indent="0">
              <a:buNone/>
            </a:pPr>
            <a:r>
              <a:rPr lang="en-GB" sz="1600" dirty="0"/>
              <a:t>Paul Mahon has had the unenviable task of trying to keep our bar open in a </a:t>
            </a:r>
            <a:r>
              <a:rPr lang="en-GB" sz="1600" dirty="0" err="1"/>
              <a:t>Covid</a:t>
            </a:r>
            <a:r>
              <a:rPr lang="en-GB" sz="1600" dirty="0"/>
              <a:t> compliant fashion, clearly not to the entire satisfaction of Waverley’s environmental health inspectors, but he is working very hard with our Club Custodian Martin Smith to address these issues to their satisfaction. We have been very carefully, but clearly not enough for some!</a:t>
            </a:r>
          </a:p>
          <a:p>
            <a:pPr marL="0" indent="0">
              <a:buNone/>
            </a:pPr>
            <a:r>
              <a:rPr lang="en-GB" sz="1600" dirty="0"/>
              <a:t>Looking forward, after an extremely challenging year during which we have managed to achieve our main aim of consolidation, there are many exciting opportunities that lie ahead of us as a Club.</a:t>
            </a:r>
          </a:p>
          <a:p>
            <a:pPr marL="0" indent="0">
              <a:buNone/>
            </a:pPr>
            <a:r>
              <a:rPr lang="en-GB" sz="1600" dirty="0"/>
              <a:t>If you feel able to contribute in anyway, however great or small, there are several vacancies that need filling so please do step forward to assist your Club.</a:t>
            </a:r>
          </a:p>
          <a:p>
            <a:pPr marL="0" indent="0">
              <a:buNone/>
            </a:pPr>
            <a:r>
              <a:rPr lang="en-GB" sz="1600" dirty="0"/>
              <a:t>Thanks again for your continued support.</a:t>
            </a:r>
          </a:p>
          <a:p>
            <a:pPr marL="0" indent="0">
              <a:buNone/>
            </a:pPr>
            <a:r>
              <a:rPr lang="en-GB" sz="1600" dirty="0"/>
              <a:t>Toby Eves, Chairman of Cranleigh RFC</a:t>
            </a:r>
          </a:p>
        </p:txBody>
      </p:sp>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254026" y="-361284"/>
            <a:ext cx="9404450" cy="167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a:t>Chairman Report – Toby Eves</a:t>
            </a:r>
          </a:p>
        </p:txBody>
      </p:sp>
    </p:spTree>
    <p:extLst>
      <p:ext uri="{BB962C8B-B14F-4D97-AF65-F5344CB8AC3E}">
        <p14:creationId xmlns:p14="http://schemas.microsoft.com/office/powerpoint/2010/main" val="256329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EB1E-F923-044D-8C2D-C5AA35658E6C}"/>
              </a:ext>
            </a:extLst>
          </p:cNvPr>
          <p:cNvSpPr>
            <a:spLocks noGrp="1"/>
          </p:cNvSpPr>
          <p:nvPr>
            <p:ph type="title"/>
          </p:nvPr>
        </p:nvSpPr>
        <p:spPr>
          <a:xfrm>
            <a:off x="968276" y="33057"/>
            <a:ext cx="9404450" cy="1133755"/>
          </a:xfrm>
        </p:spPr>
        <p:txBody>
          <a:bodyPr>
            <a:normAutofit/>
          </a:bodyPr>
          <a:lstStyle/>
          <a:p>
            <a:pPr algn="ctr"/>
            <a:r>
              <a:rPr lang="en-US" b="1" u="sng" dirty="0"/>
              <a:t>House Rules </a:t>
            </a:r>
          </a:p>
        </p:txBody>
      </p:sp>
      <p:sp>
        <p:nvSpPr>
          <p:cNvPr id="10" name="Content Placeholder 9">
            <a:extLst>
              <a:ext uri="{FF2B5EF4-FFF2-40B4-BE49-F238E27FC236}">
                <a16:creationId xmlns:a16="http://schemas.microsoft.com/office/drawing/2014/main" id="{25D17692-8F69-4D07-B7FE-963093492D62}"/>
              </a:ext>
            </a:extLst>
          </p:cNvPr>
          <p:cNvSpPr>
            <a:spLocks noGrp="1"/>
          </p:cNvSpPr>
          <p:nvPr>
            <p:ph idx="1"/>
          </p:nvPr>
        </p:nvSpPr>
        <p:spPr>
          <a:xfrm>
            <a:off x="639663" y="1616927"/>
            <a:ext cx="9404450" cy="4383823"/>
          </a:xfrm>
        </p:spPr>
        <p:txBody>
          <a:bodyPr>
            <a:normAutofit/>
          </a:bodyPr>
          <a:lstStyle/>
          <a:p>
            <a:r>
              <a:rPr lang="en-US" sz="2400" dirty="0"/>
              <a:t>All Microphones to be on mute at all times unless you are speaking </a:t>
            </a:r>
          </a:p>
          <a:p>
            <a:pPr marL="0" indent="0">
              <a:buNone/>
            </a:pPr>
            <a:endParaRPr lang="en-US" sz="2400" dirty="0"/>
          </a:p>
          <a:p>
            <a:r>
              <a:rPr lang="en-US" sz="2400" dirty="0"/>
              <a:t>A voting poll with show up on your screen, please vote when required </a:t>
            </a:r>
          </a:p>
          <a:p>
            <a:pPr marL="0" indent="0">
              <a:buNone/>
            </a:pPr>
            <a:endParaRPr lang="en-US" sz="2400" dirty="0"/>
          </a:p>
          <a:p>
            <a:r>
              <a:rPr lang="en-US" sz="2400" dirty="0"/>
              <a:t>To propose or second please write in the chat with your name and propose or second </a:t>
            </a:r>
          </a:p>
        </p:txBody>
      </p:sp>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Tree>
    <p:extLst>
      <p:ext uri="{BB962C8B-B14F-4D97-AF65-F5344CB8AC3E}">
        <p14:creationId xmlns:p14="http://schemas.microsoft.com/office/powerpoint/2010/main" val="37405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EB1E-F923-044D-8C2D-C5AA35658E6C}"/>
              </a:ext>
            </a:extLst>
          </p:cNvPr>
          <p:cNvSpPr>
            <a:spLocks noGrp="1"/>
          </p:cNvSpPr>
          <p:nvPr>
            <p:ph type="title"/>
          </p:nvPr>
        </p:nvSpPr>
        <p:spPr>
          <a:xfrm>
            <a:off x="968276" y="33057"/>
            <a:ext cx="9404450" cy="1133755"/>
          </a:xfrm>
        </p:spPr>
        <p:txBody>
          <a:bodyPr>
            <a:normAutofit/>
          </a:bodyPr>
          <a:lstStyle/>
          <a:p>
            <a:pPr algn="ctr"/>
            <a:r>
              <a:rPr lang="en-US" b="1" u="sng" dirty="0"/>
              <a:t>Apologies for Absence  </a:t>
            </a:r>
          </a:p>
        </p:txBody>
      </p:sp>
      <p:sp>
        <p:nvSpPr>
          <p:cNvPr id="10" name="Content Placeholder 9">
            <a:extLst>
              <a:ext uri="{FF2B5EF4-FFF2-40B4-BE49-F238E27FC236}">
                <a16:creationId xmlns:a16="http://schemas.microsoft.com/office/drawing/2014/main" id="{25D17692-8F69-4D07-B7FE-963093492D62}"/>
              </a:ext>
            </a:extLst>
          </p:cNvPr>
          <p:cNvSpPr>
            <a:spLocks noGrp="1"/>
          </p:cNvSpPr>
          <p:nvPr>
            <p:ph idx="1"/>
          </p:nvPr>
        </p:nvSpPr>
        <p:spPr>
          <a:xfrm>
            <a:off x="639663" y="1616927"/>
            <a:ext cx="9404450" cy="4383823"/>
          </a:xfrm>
        </p:spPr>
        <p:txBody>
          <a:bodyPr>
            <a:normAutofit/>
          </a:bodyPr>
          <a:lstStyle/>
          <a:p>
            <a:r>
              <a:rPr lang="en-US" sz="2400" dirty="0"/>
              <a:t>John </a:t>
            </a:r>
            <a:r>
              <a:rPr lang="en-US" sz="2400" dirty="0" err="1"/>
              <a:t>Discombe</a:t>
            </a:r>
            <a:r>
              <a:rPr lang="en-US" sz="2400" dirty="0"/>
              <a:t> </a:t>
            </a:r>
          </a:p>
          <a:p>
            <a:r>
              <a:rPr lang="en-US" sz="2400" dirty="0"/>
              <a:t>Anthony Jones  </a:t>
            </a:r>
          </a:p>
          <a:p>
            <a:r>
              <a:rPr lang="en-US" sz="2400" dirty="0"/>
              <a:t>Dan Cast</a:t>
            </a:r>
          </a:p>
          <a:p>
            <a:r>
              <a:rPr lang="en-US" sz="2400" dirty="0"/>
              <a:t>Rob Woodley </a:t>
            </a:r>
          </a:p>
          <a:p>
            <a:r>
              <a:rPr lang="en-GB" dirty="0" err="1"/>
              <a:t>Fielden</a:t>
            </a:r>
            <a:r>
              <a:rPr lang="en-GB" dirty="0"/>
              <a:t> Family</a:t>
            </a:r>
          </a:p>
          <a:p>
            <a:r>
              <a:rPr lang="en-GB" dirty="0"/>
              <a:t>Kev Downes  </a:t>
            </a:r>
          </a:p>
          <a:p>
            <a:r>
              <a:rPr lang="en-GB" sz="2400" dirty="0"/>
              <a:t>Dan Spong</a:t>
            </a:r>
          </a:p>
          <a:p>
            <a:r>
              <a:rPr lang="en-GB" sz="2400" dirty="0"/>
              <a:t>Jake Clacton </a:t>
            </a:r>
            <a:endParaRPr lang="en-US" sz="2400" dirty="0"/>
          </a:p>
        </p:txBody>
      </p:sp>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Tree>
    <p:extLst>
      <p:ext uri="{BB962C8B-B14F-4D97-AF65-F5344CB8AC3E}">
        <p14:creationId xmlns:p14="http://schemas.microsoft.com/office/powerpoint/2010/main" val="192236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EB1E-F923-044D-8C2D-C5AA35658E6C}"/>
              </a:ext>
            </a:extLst>
          </p:cNvPr>
          <p:cNvSpPr>
            <a:spLocks noGrp="1"/>
          </p:cNvSpPr>
          <p:nvPr>
            <p:ph type="title"/>
          </p:nvPr>
        </p:nvSpPr>
        <p:spPr>
          <a:xfrm>
            <a:off x="968276" y="33057"/>
            <a:ext cx="9404450" cy="1133755"/>
          </a:xfrm>
        </p:spPr>
        <p:txBody>
          <a:bodyPr>
            <a:normAutofit/>
          </a:bodyPr>
          <a:lstStyle/>
          <a:p>
            <a:pPr algn="ctr"/>
            <a:r>
              <a:rPr lang="en-US" b="1" u="sng" dirty="0"/>
              <a:t>President Address - Gareth Stingemore </a:t>
            </a:r>
          </a:p>
        </p:txBody>
      </p:sp>
      <p:sp>
        <p:nvSpPr>
          <p:cNvPr id="10" name="Content Placeholder 9">
            <a:extLst>
              <a:ext uri="{FF2B5EF4-FFF2-40B4-BE49-F238E27FC236}">
                <a16:creationId xmlns:a16="http://schemas.microsoft.com/office/drawing/2014/main" id="{25D17692-8F69-4D07-B7FE-963093492D62}"/>
              </a:ext>
            </a:extLst>
          </p:cNvPr>
          <p:cNvSpPr>
            <a:spLocks noGrp="1"/>
          </p:cNvSpPr>
          <p:nvPr>
            <p:ph idx="1"/>
          </p:nvPr>
        </p:nvSpPr>
        <p:spPr>
          <a:xfrm>
            <a:off x="639663" y="1616927"/>
            <a:ext cx="9404450" cy="4383823"/>
          </a:xfrm>
        </p:spPr>
        <p:txBody>
          <a:bodyPr>
            <a:normAutofit fontScale="85000" lnSpcReduction="20000"/>
          </a:bodyPr>
          <a:lstStyle/>
          <a:p>
            <a:r>
              <a:rPr lang="en-GB" dirty="0"/>
              <a:t>Player retention</a:t>
            </a:r>
          </a:p>
          <a:p>
            <a:pPr marL="0" indent="0">
              <a:buNone/>
            </a:pPr>
            <a:endParaRPr lang="en-GB" dirty="0"/>
          </a:p>
          <a:p>
            <a:r>
              <a:rPr lang="en-GB" dirty="0"/>
              <a:t>Promotion</a:t>
            </a:r>
          </a:p>
          <a:p>
            <a:pPr marL="0" indent="0">
              <a:buNone/>
            </a:pPr>
            <a:endParaRPr lang="en-GB" dirty="0"/>
          </a:p>
          <a:p>
            <a:r>
              <a:rPr lang="en-GB" dirty="0"/>
              <a:t>Grounds</a:t>
            </a:r>
          </a:p>
          <a:p>
            <a:pPr marL="0" indent="0">
              <a:buNone/>
            </a:pPr>
            <a:endParaRPr lang="en-GB" dirty="0"/>
          </a:p>
          <a:p>
            <a:r>
              <a:rPr lang="en-GB" dirty="0"/>
              <a:t>4G Pitch</a:t>
            </a:r>
          </a:p>
          <a:p>
            <a:pPr marL="0" indent="0">
              <a:buNone/>
            </a:pPr>
            <a:endParaRPr lang="en-GB" dirty="0"/>
          </a:p>
          <a:p>
            <a:r>
              <a:rPr lang="en-GB" dirty="0"/>
              <a:t>Third party users</a:t>
            </a:r>
          </a:p>
          <a:p>
            <a:pPr marL="0" indent="0">
              <a:buNone/>
            </a:pPr>
            <a:endParaRPr lang="en-GB" dirty="0"/>
          </a:p>
          <a:p>
            <a:r>
              <a:rPr lang="en-GB" dirty="0"/>
              <a:t>Extension</a:t>
            </a:r>
          </a:p>
          <a:p>
            <a:pPr marL="0" indent="0">
              <a:buNone/>
            </a:pPr>
            <a:endParaRPr lang="en-US" sz="2400" dirty="0"/>
          </a:p>
        </p:txBody>
      </p:sp>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Tree>
    <p:extLst>
      <p:ext uri="{BB962C8B-B14F-4D97-AF65-F5344CB8AC3E}">
        <p14:creationId xmlns:p14="http://schemas.microsoft.com/office/powerpoint/2010/main" val="197350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254026" y="147357"/>
            <a:ext cx="9404450" cy="9918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u="sng" dirty="0"/>
              <a:t>President Address - Gareth Stingemore </a:t>
            </a:r>
          </a:p>
        </p:txBody>
      </p:sp>
      <p:pic>
        <p:nvPicPr>
          <p:cNvPr id="13" name="Picture 12" descr="A person with a bird on his shoulder&#10;&#10;Description automatically generated with low confidence">
            <a:extLst>
              <a:ext uri="{FF2B5EF4-FFF2-40B4-BE49-F238E27FC236}">
                <a16:creationId xmlns:a16="http://schemas.microsoft.com/office/drawing/2014/main" id="{9EC02C30-3B1A-C348-A9F6-F4C9BFA078B6}"/>
              </a:ext>
            </a:extLst>
          </p:cNvPr>
          <p:cNvPicPr>
            <a:picLocks noChangeAspect="1"/>
          </p:cNvPicPr>
          <p:nvPr/>
        </p:nvPicPr>
        <p:blipFill>
          <a:blip r:embed="rId3"/>
          <a:stretch>
            <a:fillRect/>
          </a:stretch>
        </p:blipFill>
        <p:spPr>
          <a:xfrm>
            <a:off x="1126953" y="1118067"/>
            <a:ext cx="8841137" cy="5197932"/>
          </a:xfrm>
          <a:prstGeom prst="rect">
            <a:avLst/>
          </a:prstGeom>
        </p:spPr>
      </p:pic>
    </p:spTree>
    <p:extLst>
      <p:ext uri="{BB962C8B-B14F-4D97-AF65-F5344CB8AC3E}">
        <p14:creationId xmlns:p14="http://schemas.microsoft.com/office/powerpoint/2010/main" val="34859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10;&#10;Description automatically generated">
            <a:extLst>
              <a:ext uri="{FF2B5EF4-FFF2-40B4-BE49-F238E27FC236}">
                <a16:creationId xmlns:a16="http://schemas.microsoft.com/office/drawing/2014/main" id="{8E338AE5-933C-994E-8808-A98B6D63B6A0}"/>
              </a:ext>
            </a:extLst>
          </p:cNvPr>
          <p:cNvPicPr>
            <a:picLocks noChangeAspect="1"/>
          </p:cNvPicPr>
          <p:nvPr/>
        </p:nvPicPr>
        <p:blipFill rotWithShape="1">
          <a:blip r:embed="rId2"/>
          <a:srcRect t="9099" r="-2" b="4347"/>
          <a:stretch/>
        </p:blipFill>
        <p:spPr>
          <a:xfrm>
            <a:off x="10158413" y="4936895"/>
            <a:ext cx="1736824" cy="1773748"/>
          </a:xfrm>
          <a:prstGeom prst="rect">
            <a:avLst/>
          </a:prstGeom>
          <a:effectLst/>
        </p:spPr>
      </p:pic>
      <p:sp>
        <p:nvSpPr>
          <p:cNvPr id="7" name="Title 1">
            <a:extLst>
              <a:ext uri="{FF2B5EF4-FFF2-40B4-BE49-F238E27FC236}">
                <a16:creationId xmlns:a16="http://schemas.microsoft.com/office/drawing/2014/main" id="{4A124CAC-A025-6140-8B2A-D3A93EFAF1D6}"/>
              </a:ext>
            </a:extLst>
          </p:cNvPr>
          <p:cNvSpPr txBox="1">
            <a:spLocks/>
          </p:cNvSpPr>
          <p:nvPr/>
        </p:nvSpPr>
        <p:spPr>
          <a:xfrm>
            <a:off x="1254026" y="147357"/>
            <a:ext cx="9404450" cy="9918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u="sng" dirty="0"/>
              <a:t>President’s Address -Gareth Stingemore </a:t>
            </a:r>
          </a:p>
        </p:txBody>
      </p:sp>
      <p:pic>
        <p:nvPicPr>
          <p:cNvPr id="4" name="Picture 3" descr="Diagram&#10;&#10;Description automatically generated">
            <a:extLst>
              <a:ext uri="{FF2B5EF4-FFF2-40B4-BE49-F238E27FC236}">
                <a16:creationId xmlns:a16="http://schemas.microsoft.com/office/drawing/2014/main" id="{835EEDB9-AED0-A44D-978E-41D0C891C310}"/>
              </a:ext>
            </a:extLst>
          </p:cNvPr>
          <p:cNvPicPr>
            <a:picLocks noChangeAspect="1"/>
          </p:cNvPicPr>
          <p:nvPr/>
        </p:nvPicPr>
        <p:blipFill>
          <a:blip r:embed="rId3"/>
          <a:stretch>
            <a:fillRect/>
          </a:stretch>
        </p:blipFill>
        <p:spPr>
          <a:xfrm>
            <a:off x="296764" y="1139252"/>
            <a:ext cx="9810320" cy="5718747"/>
          </a:xfrm>
          <a:prstGeom prst="rect">
            <a:avLst/>
          </a:prstGeom>
        </p:spPr>
      </p:pic>
    </p:spTree>
    <p:extLst>
      <p:ext uri="{BB962C8B-B14F-4D97-AF65-F5344CB8AC3E}">
        <p14:creationId xmlns:p14="http://schemas.microsoft.com/office/powerpoint/2010/main" val="133211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1395</TotalTime>
  <Words>2432</Words>
  <Application>Microsoft Macintosh PowerPoint</Application>
  <PresentationFormat>Widescreen</PresentationFormat>
  <Paragraphs>270</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Cranleigh RFC Annual AGM 2021</vt:lpstr>
      <vt:lpstr>Agenda 2021</vt:lpstr>
      <vt:lpstr>PowerPoint Presentation</vt:lpstr>
      <vt:lpstr>PowerPoint Presentation</vt:lpstr>
      <vt:lpstr>House Rules </vt:lpstr>
      <vt:lpstr>Apologies for Absence  </vt:lpstr>
      <vt:lpstr>President Address - Gareth Stingemore </vt:lpstr>
      <vt:lpstr>PowerPoint Presentation</vt:lpstr>
      <vt:lpstr>PowerPoint Presentation</vt:lpstr>
      <vt:lpstr>PowerPoint Presentation</vt:lpstr>
      <vt:lpstr>PowerPoint Presentation</vt:lpstr>
      <vt:lpstr>PowerPoint Presentation</vt:lpstr>
      <vt:lpstr>Meeting From Last AGM </vt:lpstr>
      <vt:lpstr>Nominations for 21/22 Club Committee  </vt:lpstr>
      <vt:lpstr>Election of Officers </vt:lpstr>
      <vt:lpstr>PowerPoint Presentation</vt:lpstr>
      <vt:lpstr>PowerPoint Presentation</vt:lpstr>
      <vt:lpstr>Our Fiscal Approach in an Uncertain Year</vt:lpstr>
      <vt:lpstr>Club Status</vt:lpstr>
      <vt:lpstr>Club Status Options for Change</vt:lpstr>
      <vt:lpstr>Proposed Status for the Club for Immediate Effect</vt:lpstr>
      <vt:lpstr>Vote Now</vt:lpstr>
      <vt:lpstr>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 </vt:lpstr>
      <vt:lpstr>A.O.B </vt:lpstr>
      <vt:lpstr>AGM Close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Cranleigh RFC Annual AGM 2020</dc:title>
  <dc:creator>nigel moore</dc:creator>
  <cp:lastModifiedBy>Nick Hendy</cp:lastModifiedBy>
  <cp:revision>33</cp:revision>
  <dcterms:created xsi:type="dcterms:W3CDTF">2020-04-25T12:46:47Z</dcterms:created>
  <dcterms:modified xsi:type="dcterms:W3CDTF">2021-06-19T10:05:18Z</dcterms:modified>
</cp:coreProperties>
</file>